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2383"/>
    <a:srgbClr val="D1299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92B759-F60D-408D-B7E5-EC2F50533291}" v="4" dt="2023-03-08T10:16:32.943"/>
    <p1510:client id="{98B0F4A3-01F6-CFDA-263A-C759686EEC15}" v="13" dt="2023-09-18T13:39:48.6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91" d="100"/>
          <a:sy n="91" d="100"/>
        </p:scale>
        <p:origin x="275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nderov EA, Eugene" userId="S::e.a.shenderov@pl.hanze.nl::63177a2a-4330-4e8d-a1ca-3b5df8f833bd" providerId="AD" clId="Web-{98B0F4A3-01F6-CFDA-263A-C759686EEC15}"/>
    <pc:docChg chg="modSld">
      <pc:chgData name="Shenderov EA, Eugene" userId="S::e.a.shenderov@pl.hanze.nl::63177a2a-4330-4e8d-a1ca-3b5df8f833bd" providerId="AD" clId="Web-{98B0F4A3-01F6-CFDA-263A-C759686EEC15}" dt="2023-09-18T13:39:48.678" v="7" actId="20577"/>
      <pc:docMkLst>
        <pc:docMk/>
      </pc:docMkLst>
      <pc:sldChg chg="modSp">
        <pc:chgData name="Shenderov EA, Eugene" userId="S::e.a.shenderov@pl.hanze.nl::63177a2a-4330-4e8d-a1ca-3b5df8f833bd" providerId="AD" clId="Web-{98B0F4A3-01F6-CFDA-263A-C759686EEC15}" dt="2023-09-18T13:39:32.380" v="2" actId="20577"/>
        <pc:sldMkLst>
          <pc:docMk/>
          <pc:sldMk cId="3620818289" sldId="256"/>
        </pc:sldMkLst>
        <pc:spChg chg="mod">
          <ac:chgData name="Shenderov EA, Eugene" userId="S::e.a.shenderov@pl.hanze.nl::63177a2a-4330-4e8d-a1ca-3b5df8f833bd" providerId="AD" clId="Web-{98B0F4A3-01F6-CFDA-263A-C759686EEC15}" dt="2023-09-18T13:39:32.380" v="2" actId="20577"/>
          <ac:spMkLst>
            <pc:docMk/>
            <pc:sldMk cId="3620818289" sldId="256"/>
            <ac:spMk id="9" creationId="{AADE2698-8EAA-1954-FEC2-26BE68E66BB0}"/>
          </ac:spMkLst>
        </pc:spChg>
      </pc:sldChg>
      <pc:sldChg chg="modSp">
        <pc:chgData name="Shenderov EA, Eugene" userId="S::e.a.shenderov@pl.hanze.nl::63177a2a-4330-4e8d-a1ca-3b5df8f833bd" providerId="AD" clId="Web-{98B0F4A3-01F6-CFDA-263A-C759686EEC15}" dt="2023-09-18T13:39:48.678" v="7" actId="20577"/>
        <pc:sldMkLst>
          <pc:docMk/>
          <pc:sldMk cId="727395277" sldId="257"/>
        </pc:sldMkLst>
        <pc:spChg chg="mod">
          <ac:chgData name="Shenderov EA, Eugene" userId="S::e.a.shenderov@pl.hanze.nl::63177a2a-4330-4e8d-a1ca-3b5df8f833bd" providerId="AD" clId="Web-{98B0F4A3-01F6-CFDA-263A-C759686EEC15}" dt="2023-09-18T13:39:48.678" v="7" actId="20577"/>
          <ac:spMkLst>
            <pc:docMk/>
            <pc:sldMk cId="727395277" sldId="257"/>
            <ac:spMk id="7" creationId="{21B93045-38D3-F69F-18DE-9C97FCBB089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80576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923645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083310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36682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F9290C-AE75-466B-B60F-3CCADFCA9F2D}" type="datetimeFigureOut">
              <a:rPr lang="en-NL" smtClean="0"/>
              <a:t>09/18/2023</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483377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F9290C-AE75-466B-B60F-3CCADFCA9F2D}" type="datetimeFigureOut">
              <a:rPr lang="en-NL" smtClean="0"/>
              <a:t>09/18/2023</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602412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FF9290C-AE75-466B-B60F-3CCADFCA9F2D}" type="datetimeFigureOut">
              <a:rPr lang="en-NL" smtClean="0"/>
              <a:t>09/18/2023</a:t>
            </a:fld>
            <a:endParaRPr lang="en-NL"/>
          </a:p>
        </p:txBody>
      </p:sp>
      <p:sp>
        <p:nvSpPr>
          <p:cNvPr id="8" name="Footer Placeholder 7"/>
          <p:cNvSpPr>
            <a:spLocks noGrp="1"/>
          </p:cNvSpPr>
          <p:nvPr>
            <p:ph type="ftr" sz="quarter" idx="11"/>
          </p:nvPr>
        </p:nvSpPr>
        <p:spPr/>
        <p:txBody>
          <a:bodyPr/>
          <a:lstStyle/>
          <a:p>
            <a:endParaRPr lang="en-NL"/>
          </a:p>
        </p:txBody>
      </p:sp>
      <p:sp>
        <p:nvSpPr>
          <p:cNvPr id="9" name="Slide Number Placeholder 8"/>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964180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F9290C-AE75-466B-B60F-3CCADFCA9F2D}" type="datetimeFigureOut">
              <a:rPr lang="en-NL" smtClean="0"/>
              <a:t>09/18/2023</a:t>
            </a:fld>
            <a:endParaRPr lang="en-NL"/>
          </a:p>
        </p:txBody>
      </p:sp>
      <p:sp>
        <p:nvSpPr>
          <p:cNvPr id="4" name="Footer Placeholder 3"/>
          <p:cNvSpPr>
            <a:spLocks noGrp="1"/>
          </p:cNvSpPr>
          <p:nvPr>
            <p:ph type="ftr" sz="quarter" idx="11"/>
          </p:nvPr>
        </p:nvSpPr>
        <p:spPr/>
        <p:txBody>
          <a:bodyPr/>
          <a:lstStyle/>
          <a:p>
            <a:endParaRPr lang="en-NL"/>
          </a:p>
        </p:txBody>
      </p:sp>
      <p:sp>
        <p:nvSpPr>
          <p:cNvPr id="5" name="Slide Number Placeholder 4"/>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1286978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F9290C-AE75-466B-B60F-3CCADFCA9F2D}" type="datetimeFigureOut">
              <a:rPr lang="en-NL" smtClean="0"/>
              <a:t>09/18/2023</a:t>
            </a:fld>
            <a:endParaRPr lang="en-NL"/>
          </a:p>
        </p:txBody>
      </p:sp>
      <p:sp>
        <p:nvSpPr>
          <p:cNvPr id="3" name="Footer Placeholder 2"/>
          <p:cNvSpPr>
            <a:spLocks noGrp="1"/>
          </p:cNvSpPr>
          <p:nvPr>
            <p:ph type="ftr" sz="quarter" idx="11"/>
          </p:nvPr>
        </p:nvSpPr>
        <p:spPr/>
        <p:txBody>
          <a:bodyPr/>
          <a:lstStyle/>
          <a:p>
            <a:endParaRPr lang="en-NL"/>
          </a:p>
        </p:txBody>
      </p:sp>
      <p:sp>
        <p:nvSpPr>
          <p:cNvPr id="4" name="Slide Number Placeholder 3"/>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830376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09/18/2023</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2581280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FF9290C-AE75-466B-B60F-3CCADFCA9F2D}" type="datetimeFigureOut">
              <a:rPr lang="en-NL" smtClean="0"/>
              <a:t>09/18/2023</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044376FA-5E2D-41D0-B835-A5E30927B6D4}" type="slidenum">
              <a:rPr lang="en-NL" smtClean="0"/>
              <a:t>‹#›</a:t>
            </a:fld>
            <a:endParaRPr lang="en-NL"/>
          </a:p>
        </p:txBody>
      </p:sp>
    </p:spTree>
    <p:extLst>
      <p:ext uri="{BB962C8B-B14F-4D97-AF65-F5344CB8AC3E}">
        <p14:creationId xmlns:p14="http://schemas.microsoft.com/office/powerpoint/2010/main" val="3022123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FF9290C-AE75-466B-B60F-3CCADFCA9F2D}" type="datetimeFigureOut">
              <a:rPr lang="en-NL" smtClean="0"/>
              <a:t>09/18/2023</a:t>
            </a:fld>
            <a:endParaRPr lang="en-NL"/>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NL"/>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44376FA-5E2D-41D0-B835-A5E30927B6D4}" type="slidenum">
              <a:rPr lang="en-NL" smtClean="0"/>
              <a:t>‹#›</a:t>
            </a:fld>
            <a:endParaRPr lang="en-NL"/>
          </a:p>
        </p:txBody>
      </p:sp>
    </p:spTree>
    <p:extLst>
      <p:ext uri="{BB962C8B-B14F-4D97-AF65-F5344CB8AC3E}">
        <p14:creationId xmlns:p14="http://schemas.microsoft.com/office/powerpoint/2010/main" val="1441348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09B60CB4-DD0F-F40D-B645-267CCE209FB2}"/>
              </a:ext>
            </a:extLst>
          </p:cNvPr>
          <p:cNvSpPr/>
          <p:nvPr/>
        </p:nvSpPr>
        <p:spPr>
          <a:xfrm>
            <a:off x="3500132" y="14698"/>
            <a:ext cx="3263189" cy="4751551"/>
          </a:xfrm>
          <a:prstGeom prst="round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p>
        </p:txBody>
      </p:sp>
      <p:sp>
        <p:nvSpPr>
          <p:cNvPr id="7" name="TextBox 6">
            <a:extLst>
              <a:ext uri="{FF2B5EF4-FFF2-40B4-BE49-F238E27FC236}">
                <a16:creationId xmlns:a16="http://schemas.microsoft.com/office/drawing/2014/main" id="{B683516C-724D-021E-B36E-E675032AB3D1}"/>
              </a:ext>
            </a:extLst>
          </p:cNvPr>
          <p:cNvSpPr txBox="1"/>
          <p:nvPr/>
        </p:nvSpPr>
        <p:spPr>
          <a:xfrm>
            <a:off x="3634801" y="103661"/>
            <a:ext cx="2992995" cy="4349093"/>
          </a:xfrm>
          <a:prstGeom prst="rect">
            <a:avLst/>
          </a:prstGeom>
          <a:noFill/>
        </p:spPr>
        <p:txBody>
          <a:bodyPr wrap="square" rtlCol="0">
            <a:spAutoFit/>
          </a:bodyPr>
          <a:lstStyle/>
          <a:p>
            <a:pPr algn="ctr"/>
            <a:r>
              <a:rPr lang="en-US" dirty="0">
                <a:solidFill>
                  <a:schemeClr val="bg1"/>
                </a:solidFill>
              </a:rPr>
              <a:t>Assessment</a:t>
            </a:r>
          </a:p>
          <a:p>
            <a:pPr algn="ctr"/>
            <a:endParaRPr lang="en-US" sz="6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Digital technologies can enhance existing assessment strategies and give rise to new and better assessment methods. Additionally, by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analysing</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the wealth of (digital) data available on individual student's (inter-)actions, teachers can offer more targeted feedback and support.</a:t>
            </a:r>
          </a:p>
          <a:p>
            <a:pPr algn="l"/>
            <a:endPar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for formative and summative assessment</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generate and interpret digital evidence of learner activity and progress</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to provide targeted and timely feedback</a:t>
            </a:r>
            <a:endPar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4A0D659B-4656-C719-611B-035B23FAC381}"/>
              </a:ext>
            </a:extLst>
          </p:cNvPr>
          <p:cNvSpPr/>
          <p:nvPr/>
        </p:nvSpPr>
        <p:spPr>
          <a:xfrm>
            <a:off x="104580" y="14698"/>
            <a:ext cx="3324420" cy="4840709"/>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 name="TextBox 8">
            <a:extLst>
              <a:ext uri="{FF2B5EF4-FFF2-40B4-BE49-F238E27FC236}">
                <a16:creationId xmlns:a16="http://schemas.microsoft.com/office/drawing/2014/main" id="{AADE2698-8EAA-1954-FEC2-26BE68E66BB0}"/>
              </a:ext>
            </a:extLst>
          </p:cNvPr>
          <p:cNvSpPr txBox="1"/>
          <p:nvPr/>
        </p:nvSpPr>
        <p:spPr>
          <a:xfrm>
            <a:off x="215688" y="103661"/>
            <a:ext cx="3049156" cy="4765495"/>
          </a:xfrm>
          <a:prstGeom prst="rect">
            <a:avLst/>
          </a:prstGeom>
          <a:noFill/>
        </p:spPr>
        <p:txBody>
          <a:bodyPr wrap="square" lIns="91440" tIns="45720" rIns="91440" bIns="45720" rtlCol="0" anchor="t">
            <a:spAutoFit/>
          </a:bodyPr>
          <a:lstStyle/>
          <a:p>
            <a:pPr algn="ctr"/>
            <a:r>
              <a:rPr lang="en-US" dirty="0">
                <a:solidFill>
                  <a:schemeClr val="bg1"/>
                </a:solidFill>
              </a:rPr>
              <a:t>Teaching and Learning</a:t>
            </a:r>
          </a:p>
          <a:p>
            <a:pPr algn="ctr"/>
            <a:endParaRPr lang="en-US" sz="5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most fundamental competence of the whole </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DigCompEdu</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framework is to design, plan and implement the use of digital technologies in the different stages of the teaching and learning process. However, when doing this, the aim must be to shift the focus of the lesson from teacher-led to student-</a:t>
            </a:r>
            <a:r>
              <a:rPr lang="en-US" sz="1400" dirty="0" err="1">
                <a:solidFill>
                  <a:schemeClr val="bg1"/>
                </a:solidFill>
                <a:effectLst/>
                <a:latin typeface="Calibri" panose="020F0502020204030204" pitchFamily="34" charset="0"/>
                <a:ea typeface="Calibri" panose="020F0502020204030204" pitchFamily="34" charset="0"/>
                <a:cs typeface="Arial" panose="020B0604020202020204" pitchFamily="34" charset="0"/>
              </a:rPr>
              <a:t>centred</a:t>
            </a:r>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 processes. </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identify and select digital resources for learning.</a:t>
            </a:r>
          </a:p>
          <a:p>
            <a:pPr algn="l"/>
            <a:endParaRPr lang="en-GB" sz="105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implementing digital devices and resources in teaching</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using digital technologies to interact with learners individually and collectively</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to foster enhance learner collaboration</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using digital technologies to support self-regulated learning</a:t>
            </a:r>
            <a:endPar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93692E41-C13C-17D0-1C0F-364F1AF64075}"/>
              </a:ext>
            </a:extLst>
          </p:cNvPr>
          <p:cNvSpPr/>
          <p:nvPr/>
        </p:nvSpPr>
        <p:spPr>
          <a:xfrm>
            <a:off x="104580" y="5044271"/>
            <a:ext cx="3324420" cy="484070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1" name="TextBox 10">
            <a:extLst>
              <a:ext uri="{FF2B5EF4-FFF2-40B4-BE49-F238E27FC236}">
                <a16:creationId xmlns:a16="http://schemas.microsoft.com/office/drawing/2014/main" id="{AF570201-308A-D776-16F1-CB5BF7709EA8}"/>
              </a:ext>
            </a:extLst>
          </p:cNvPr>
          <p:cNvSpPr txBox="1"/>
          <p:nvPr/>
        </p:nvSpPr>
        <p:spPr>
          <a:xfrm>
            <a:off x="241777" y="5058184"/>
            <a:ext cx="3049156" cy="4534159"/>
          </a:xfrm>
          <a:prstGeom prst="rect">
            <a:avLst/>
          </a:prstGeom>
          <a:noFill/>
        </p:spPr>
        <p:txBody>
          <a:bodyPr wrap="square" rtlCol="0">
            <a:spAutoFit/>
          </a:bodyPr>
          <a:lstStyle/>
          <a:p>
            <a:pPr algn="ctr"/>
            <a:r>
              <a:rPr lang="en-US" dirty="0">
                <a:solidFill>
                  <a:schemeClr val="bg1"/>
                </a:solidFill>
              </a:rPr>
              <a:t>Professional Engagement</a:t>
            </a:r>
          </a:p>
          <a:p>
            <a:pPr algn="ctr"/>
            <a:endParaRPr lang="en-US"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Teachers' digital competence is expressed in their ability to use digital technologies not only to enhance teaching, but also for their professional interactions with colleagues, students, parents and other interested parties.</a:t>
            </a:r>
          </a:p>
          <a:p>
            <a:pPr algn="l"/>
            <a:endParaRPr lang="en-US" sz="1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using digital technologies to enhance organisational communication with learners, parents, and third parties</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using digital technologies to </a:t>
            </a: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engage in collaboration with other educators</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individually and collectively reflect on digital pedagogical practice</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use digital resources for continuous professional development</a:t>
            </a:r>
            <a:endParaRPr lang="en-NL" sz="1600" dirty="0">
              <a:solidFill>
                <a:schemeClr val="bg1"/>
              </a:solidFill>
            </a:endParaRPr>
          </a:p>
        </p:txBody>
      </p:sp>
      <p:sp>
        <p:nvSpPr>
          <p:cNvPr id="12" name="Rectangle: Rounded Corners 11">
            <a:extLst>
              <a:ext uri="{FF2B5EF4-FFF2-40B4-BE49-F238E27FC236}">
                <a16:creationId xmlns:a16="http://schemas.microsoft.com/office/drawing/2014/main" id="{EF8C508A-BF7E-DB65-1A92-5CEB41B2A6BD}"/>
              </a:ext>
            </a:extLst>
          </p:cNvPr>
          <p:cNvSpPr/>
          <p:nvPr/>
        </p:nvSpPr>
        <p:spPr>
          <a:xfrm>
            <a:off x="3500132" y="4953000"/>
            <a:ext cx="3321121" cy="4840709"/>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3" name="TextBox 12">
            <a:extLst>
              <a:ext uri="{FF2B5EF4-FFF2-40B4-BE49-F238E27FC236}">
                <a16:creationId xmlns:a16="http://schemas.microsoft.com/office/drawing/2014/main" id="{B415FAC4-92D6-D124-FC2B-50847DAF46A8}"/>
              </a:ext>
            </a:extLst>
          </p:cNvPr>
          <p:cNvSpPr txBox="1"/>
          <p:nvPr/>
        </p:nvSpPr>
        <p:spPr>
          <a:xfrm>
            <a:off x="3634801" y="5044271"/>
            <a:ext cx="3046130" cy="4739759"/>
          </a:xfrm>
          <a:prstGeom prst="rect">
            <a:avLst/>
          </a:prstGeom>
          <a:noFill/>
        </p:spPr>
        <p:txBody>
          <a:bodyPr wrap="square" rtlCol="0">
            <a:spAutoFit/>
          </a:bodyPr>
          <a:lstStyle/>
          <a:p>
            <a:pPr algn="ctr"/>
            <a:r>
              <a:rPr lang="en-US" dirty="0">
                <a:solidFill>
                  <a:schemeClr val="bg1"/>
                </a:solidFill>
              </a:rPr>
              <a:t>Digital Resources</a:t>
            </a:r>
          </a:p>
          <a:p>
            <a:pPr algn="ctr"/>
            <a:endParaRPr lang="en-US" sz="1600"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One of the key competences any teacher needs to develop is to identify good educational resources, and to modify, create and share digital resources that fit their learning objectives, student group and teaching style. At the same time they need to be aware of how to responsibly use and manage digital content, respecting copyright rules and protecting personal data.</a:t>
            </a:r>
          </a:p>
          <a:p>
            <a:pPr algn="l"/>
            <a:endParaRPr lang="en-US" sz="1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identify and select digital resources for learning</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(co-)create and modify digital educational resources</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managing</a:t>
            </a: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 </a:t>
            </a: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protecting, and sharing digital resources</a:t>
            </a:r>
          </a:p>
          <a:p>
            <a:pPr algn="l"/>
            <a:endParaRPr lang="en-GB" sz="1600" dirty="0">
              <a:solidFill>
                <a:schemeClr val="bg1"/>
              </a:solidFill>
            </a:endParaRPr>
          </a:p>
        </p:txBody>
      </p:sp>
    </p:spTree>
    <p:extLst>
      <p:ext uri="{BB962C8B-B14F-4D97-AF65-F5344CB8AC3E}">
        <p14:creationId xmlns:p14="http://schemas.microsoft.com/office/powerpoint/2010/main" val="3620818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A3C80DE-4160-1F8D-9624-5B1E5537AC2A}"/>
              </a:ext>
            </a:extLst>
          </p:cNvPr>
          <p:cNvSpPr/>
          <p:nvPr/>
        </p:nvSpPr>
        <p:spPr>
          <a:xfrm>
            <a:off x="104580" y="52191"/>
            <a:ext cx="3321121" cy="484070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7" name="TextBox 6">
            <a:extLst>
              <a:ext uri="{FF2B5EF4-FFF2-40B4-BE49-F238E27FC236}">
                <a16:creationId xmlns:a16="http://schemas.microsoft.com/office/drawing/2014/main" id="{21B93045-38D3-F69F-18DE-9C97FCBB0899}"/>
              </a:ext>
            </a:extLst>
          </p:cNvPr>
          <p:cNvSpPr txBox="1"/>
          <p:nvPr/>
        </p:nvSpPr>
        <p:spPr>
          <a:xfrm>
            <a:off x="242075" y="52191"/>
            <a:ext cx="3046130" cy="4524315"/>
          </a:xfrm>
          <a:prstGeom prst="rect">
            <a:avLst/>
          </a:prstGeom>
          <a:noFill/>
        </p:spPr>
        <p:txBody>
          <a:bodyPr wrap="square" lIns="91440" tIns="45720" rIns="91440" bIns="45720" rtlCol="0" anchor="t">
            <a:spAutoFit/>
          </a:bodyPr>
          <a:lstStyle/>
          <a:p>
            <a:pPr algn="ctr"/>
            <a:r>
              <a:rPr lang="en-US" dirty="0">
                <a:solidFill>
                  <a:schemeClr val="bg1"/>
                </a:solidFill>
              </a:rPr>
              <a:t>Empowering Learners</a:t>
            </a:r>
          </a:p>
          <a:p>
            <a:pPr algn="ctr"/>
            <a:endParaRPr lang="en-US" dirty="0">
              <a:solidFill>
                <a:schemeClr val="bg1"/>
              </a:solidFill>
            </a:endParaRPr>
          </a:p>
          <a:p>
            <a:r>
              <a:rPr lang="en-US" sz="1200" dirty="0">
                <a:solidFill>
                  <a:schemeClr val="bg1"/>
                </a:solidFill>
                <a:effectLst/>
                <a:latin typeface="Calibri"/>
                <a:ea typeface="Calibri" panose="020F0502020204030204" pitchFamily="34" charset="0"/>
                <a:cs typeface="Arial"/>
              </a:rPr>
              <a:t>One of the key strengths of digital technologies in education is their potential for boosting the active involvement of students in the learning process and their ownership of it.</a:t>
            </a:r>
            <a:r>
              <a:rPr lang="en-US" sz="1200" dirty="0">
                <a:solidFill>
                  <a:schemeClr val="bg1"/>
                </a:solidFill>
                <a:latin typeface="Calibri"/>
                <a:ea typeface="Calibri" panose="020F0502020204030204" pitchFamily="34" charset="0"/>
                <a:cs typeface="Arial"/>
              </a:rPr>
              <a:t> </a:t>
            </a:r>
          </a:p>
          <a:p>
            <a:endParaRPr lang="en-US" sz="12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algn="l"/>
            <a:r>
              <a:rPr lang="en-US" sz="1200" dirty="0">
                <a:solidFill>
                  <a:schemeClr val="bg1"/>
                </a:solidFill>
                <a:effectLst/>
                <a:latin typeface="Calibri"/>
                <a:ea typeface="Calibri" panose="020F0502020204030204" pitchFamily="34" charset="0"/>
                <a:cs typeface="Arial"/>
              </a:rPr>
              <a:t>Digital technologies can furthermore be used to offer learning activities adapted to each individual student's level of competence, their interests and learning needs. At the same time, however, care must be taken not to exacerbate existing inequalities (e.g. in access to digital technologies) and to ensure accessibility for all students, including those with special learning needs.</a:t>
            </a:r>
            <a:endParaRPr lang="en-GB" sz="1200" dirty="0">
              <a:solidFill>
                <a:schemeClr val="bg1"/>
              </a:solidFill>
              <a:latin typeface="Calibri"/>
              <a:ea typeface="Calibri" panose="020F0502020204030204" pitchFamily="34" charset="0"/>
              <a:cs typeface="Arial"/>
            </a:endParaRPr>
          </a:p>
          <a:p>
            <a:pPr marL="285750" indent="-285750" algn="l">
              <a:buFont typeface="Arial" panose="020B0604020202020204" pitchFamily="34" charset="0"/>
              <a:buChar char="•"/>
            </a:pPr>
            <a:r>
              <a:rPr lang="en-GB" sz="1200" dirty="0">
                <a:solidFill>
                  <a:schemeClr val="bg1"/>
                </a:solidFill>
                <a:latin typeface="Calibri"/>
                <a:ea typeface="Calibri" panose="020F0502020204030204" pitchFamily="34" charset="0"/>
                <a:cs typeface="Arial"/>
              </a:rPr>
              <a:t>ensuring accessibility to learning resources and activities for all learners</a:t>
            </a:r>
          </a:p>
          <a:p>
            <a:pPr marL="285750" indent="-285750" algn="l">
              <a:buFont typeface="Arial" panose="020B0604020202020204" pitchFamily="34" charset="0"/>
              <a:buChar char="•"/>
            </a:pPr>
            <a:r>
              <a:rPr lang="en-GB" sz="1200" dirty="0">
                <a:solidFill>
                  <a:schemeClr val="bg1"/>
                </a:solidFill>
                <a:effectLst/>
                <a:latin typeface="Calibri"/>
                <a:ea typeface="Calibri" panose="020F0502020204030204" pitchFamily="34" charset="0"/>
                <a:cs typeface="Arial"/>
              </a:rPr>
              <a:t>using digi</a:t>
            </a:r>
            <a:r>
              <a:rPr lang="en-GB" sz="1200" dirty="0">
                <a:solidFill>
                  <a:schemeClr val="bg1"/>
                </a:solidFill>
                <a:latin typeface="Calibri"/>
                <a:ea typeface="Calibri" panose="020F0502020204030204" pitchFamily="34" charset="0"/>
                <a:cs typeface="Arial"/>
              </a:rPr>
              <a:t>tal technologies to address learners' diverse learning needs</a:t>
            </a:r>
          </a:p>
          <a:p>
            <a:pPr marL="285750" indent="-285750">
              <a:buFont typeface="Arial" panose="020B0604020202020204" pitchFamily="34" charset="0"/>
              <a:buChar char="•"/>
            </a:pPr>
            <a:r>
              <a:rPr lang="en-GB" sz="1200" dirty="0">
                <a:solidFill>
                  <a:schemeClr val="bg1"/>
                </a:solidFill>
                <a:effectLst/>
                <a:latin typeface="Calibri"/>
                <a:ea typeface="Calibri" panose="020F0502020204030204" pitchFamily="34" charset="0"/>
                <a:cs typeface="Arial"/>
              </a:rPr>
              <a:t>actively </a:t>
            </a:r>
            <a:r>
              <a:rPr lang="en-GB" sz="1200" dirty="0">
                <a:solidFill>
                  <a:schemeClr val="bg1"/>
                </a:solidFill>
                <a:latin typeface="Calibri"/>
                <a:ea typeface="Calibri" panose="020F0502020204030204" pitchFamily="34" charset="0"/>
                <a:cs typeface="Arial"/>
              </a:rPr>
              <a:t>and creatively engaging learners through digital technologies </a:t>
            </a:r>
            <a:endParaRPr lang="en-GB" sz="1200">
              <a:solidFill>
                <a:schemeClr val="bg1"/>
              </a:solidFill>
              <a:effectLst/>
              <a:latin typeface="Calibri"/>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F660545D-406D-A5E3-1933-17CBBB32FE27}"/>
              </a:ext>
            </a:extLst>
          </p:cNvPr>
          <p:cNvSpPr/>
          <p:nvPr/>
        </p:nvSpPr>
        <p:spPr>
          <a:xfrm>
            <a:off x="3472284" y="52191"/>
            <a:ext cx="3321121" cy="4840709"/>
          </a:xfrm>
          <a:prstGeom prst="roundRect">
            <a:avLst/>
          </a:prstGeom>
          <a:solidFill>
            <a:srgbClr val="B323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 name="TextBox 8">
            <a:extLst>
              <a:ext uri="{FF2B5EF4-FFF2-40B4-BE49-F238E27FC236}">
                <a16:creationId xmlns:a16="http://schemas.microsoft.com/office/drawing/2014/main" id="{2624F76C-92D6-BF80-62A3-20EDC3EC9413}"/>
              </a:ext>
            </a:extLst>
          </p:cNvPr>
          <p:cNvSpPr txBox="1"/>
          <p:nvPr/>
        </p:nvSpPr>
        <p:spPr>
          <a:xfrm>
            <a:off x="3635569" y="429190"/>
            <a:ext cx="3046129" cy="3077766"/>
          </a:xfrm>
          <a:prstGeom prst="rect">
            <a:avLst/>
          </a:prstGeom>
          <a:noFill/>
        </p:spPr>
        <p:txBody>
          <a:bodyPr wrap="square" rtlCol="0">
            <a:spAutoFit/>
          </a:bodyPr>
          <a:lstStyle/>
          <a:p>
            <a:pPr algn="ctr"/>
            <a:r>
              <a:rPr lang="en-US" dirty="0">
                <a:solidFill>
                  <a:schemeClr val="bg1"/>
                </a:solidFill>
              </a:rPr>
              <a:t>Facilitating Learners'</a:t>
            </a:r>
            <a:br>
              <a:rPr lang="en-US" dirty="0">
                <a:solidFill>
                  <a:schemeClr val="bg1"/>
                </a:solidFill>
              </a:rPr>
            </a:br>
            <a:r>
              <a:rPr lang="en-US" dirty="0">
                <a:solidFill>
                  <a:schemeClr val="bg1"/>
                </a:solidFill>
              </a:rPr>
              <a:t>Digital Competence</a:t>
            </a:r>
          </a:p>
          <a:p>
            <a:pPr algn="ctr"/>
            <a:endParaRPr lang="en-US" dirty="0">
              <a:solidFill>
                <a:schemeClr val="bg1"/>
              </a:solidFill>
            </a:endParaRPr>
          </a:p>
          <a:p>
            <a:pPr algn="l"/>
            <a:r>
              <a:rPr lang="en-US"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The ability to facilitate the development of students' digital competence.</a:t>
            </a:r>
            <a:endPar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endPar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endParaRP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information and media literacy</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digital com</a:t>
            </a: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munication and collaboration</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digital content creation</a:t>
            </a:r>
          </a:p>
          <a:p>
            <a:pPr marL="285750" indent="-285750" algn="l">
              <a:buFont typeface="Arial" panose="020B0604020202020204" pitchFamily="34" charset="0"/>
              <a:buChar char="•"/>
            </a:pPr>
            <a:r>
              <a:rPr lang="en-GB" sz="1400" dirty="0">
                <a:solidFill>
                  <a:schemeClr val="bg1"/>
                </a:solidFill>
                <a:latin typeface="Calibri" panose="020F0502020204030204" pitchFamily="34" charset="0"/>
                <a:ea typeface="Calibri" panose="020F0502020204030204" pitchFamily="34" charset="0"/>
                <a:cs typeface="Arial" panose="020B0604020202020204" pitchFamily="34" charset="0"/>
              </a:rPr>
              <a:t>responsible use</a:t>
            </a:r>
          </a:p>
          <a:p>
            <a:pPr marL="285750" indent="-285750" algn="l">
              <a:buFont typeface="Arial" panose="020B0604020202020204" pitchFamily="34" charset="0"/>
              <a:buChar char="•"/>
            </a:pPr>
            <a:r>
              <a:rPr lang="en-GB" sz="1400" dirty="0">
                <a:solidFill>
                  <a:schemeClr val="bg1"/>
                </a:solidFill>
                <a:effectLst/>
                <a:latin typeface="Calibri" panose="020F0502020204030204" pitchFamily="34" charset="0"/>
                <a:ea typeface="Calibri" panose="020F0502020204030204" pitchFamily="34" charset="0"/>
                <a:cs typeface="Arial" panose="020B0604020202020204" pitchFamily="34" charset="0"/>
              </a:rPr>
              <a:t>digital problem solving</a:t>
            </a:r>
            <a:endParaRPr lang="en-GB" sz="16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273952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7d5dab4-351c-4418-8d20-7a9926cf5d35" xsi:nil="true"/>
    <lcf76f155ced4ddcb4097134ff3c332f xmlns="c0d527f5-fd66-493a-83eb-71cc2cc8e496">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A7E6E39F34ED9478294DCF703777E1E" ma:contentTypeVersion="14" ma:contentTypeDescription="Een nieuw document maken." ma:contentTypeScope="" ma:versionID="6e66a54820e8f104961cb80619887b31">
  <xsd:schema xmlns:xsd="http://www.w3.org/2001/XMLSchema" xmlns:xs="http://www.w3.org/2001/XMLSchema" xmlns:p="http://schemas.microsoft.com/office/2006/metadata/properties" xmlns:ns2="c0d527f5-fd66-493a-83eb-71cc2cc8e496" xmlns:ns3="97d5dab4-351c-4418-8d20-7a9926cf5d35" targetNamespace="http://schemas.microsoft.com/office/2006/metadata/properties" ma:root="true" ma:fieldsID="95f01074c089b43d94d3987058d34ad9" ns2:_="" ns3:_="">
    <xsd:import namespace="c0d527f5-fd66-493a-83eb-71cc2cc8e496"/>
    <xsd:import namespace="97d5dab4-351c-4418-8d20-7a9926cf5d35"/>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LengthInSecond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d527f5-fd66-493a-83eb-71cc2cc8e4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Afbeeldingtags" ma:readOnly="false" ma:fieldId="{5cf76f15-5ced-4ddc-b409-7134ff3c332f}" ma:taxonomyMulti="true" ma:sspId="b99c9bf4-d278-4956-b571-4365f6ed06d8"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d5dab4-351c-4418-8d20-7a9926cf5d35"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bc745ae4-b254-42e8-a07d-541d0a992981}" ma:internalName="TaxCatchAll" ma:showField="CatchAllData" ma:web="97d5dab4-351c-4418-8d20-7a9926cf5d35">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26922A-B202-415B-B4E7-9757B009DE07}">
  <ds:schemaRefs>
    <ds:schemaRef ds:uri="http://schemas.microsoft.com/office/2006/metadata/properties"/>
    <ds:schemaRef ds:uri="c0d527f5-fd66-493a-83eb-71cc2cc8e496"/>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97d5dab4-351c-4418-8d20-7a9926cf5d35"/>
    <ds:schemaRef ds:uri="http://www.w3.org/XML/1998/namespace"/>
    <ds:schemaRef ds:uri="http://purl.org/dc/dcmitype/"/>
    <ds:schemaRef ds:uri="http://purl.org/dc/terms/"/>
  </ds:schemaRefs>
</ds:datastoreItem>
</file>

<file path=customXml/itemProps2.xml><?xml version="1.0" encoding="utf-8"?>
<ds:datastoreItem xmlns:ds="http://schemas.openxmlformats.org/officeDocument/2006/customXml" ds:itemID="{6240D732-4A80-4222-87A1-46712CE7C5E1}">
  <ds:schemaRefs>
    <ds:schemaRef ds:uri="http://schemas.microsoft.com/sharepoint/v3/contenttype/forms"/>
  </ds:schemaRefs>
</ds:datastoreItem>
</file>

<file path=customXml/itemProps3.xml><?xml version="1.0" encoding="utf-8"?>
<ds:datastoreItem xmlns:ds="http://schemas.openxmlformats.org/officeDocument/2006/customXml" ds:itemID="{BBE02188-6AB3-469A-9389-2650DD5248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d527f5-fd66-493a-83eb-71cc2cc8e496"/>
    <ds:schemaRef ds:uri="97d5dab4-351c-4418-8d20-7a9926cf5d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465</TotalTime>
  <Words>502</Words>
  <Application>Microsoft Office PowerPoint</Application>
  <PresentationFormat>A4 Paper (210x297 mm)</PresentationFormat>
  <Paragraphs>47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Shenderov EA, Eugene</dc:creator>
  <cp:lastModifiedBy>Shenderov EA, Eugene</cp:lastModifiedBy>
  <cp:revision>7</cp:revision>
  <dcterms:created xsi:type="dcterms:W3CDTF">2023-03-08T08:34:22Z</dcterms:created>
  <dcterms:modified xsi:type="dcterms:W3CDTF">2023-09-18T13:39:54Z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0x0101000A7E6E39F34ED9478294DCF703777E1E</vt:lpwstr>
  </property>
  <property fmtid="{D5CDD505-2E9C-101B-9397-08002B2CF9AE}" pid="3" name="MediaServiceImageTags">
    <vt:lpwstr/>
  </property>
</Properties>
</file>