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sldIdLst>
    <p:sldId id="262" r:id="rId5"/>
    <p:sldId id="269" r:id="rId6"/>
    <p:sldId id="268" r:id="rId7"/>
    <p:sldId id="271" r:id="rId8"/>
    <p:sldId id="265" r:id="rId9"/>
    <p:sldId id="273" r:id="rId10"/>
  </p:sldIdLst>
  <p:sldSz cx="6858000" cy="9906000" type="A4"/>
  <p:notesSz cx="6881813" cy="92408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2383"/>
    <a:srgbClr val="7030A0"/>
    <a:srgbClr val="385723"/>
    <a:srgbClr val="D12999"/>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629592-3784-4D0D-B4E4-4A442E60ED73}" v="62" dt="2023-03-08T17:46:49.186"/>
    <p1510:client id="{A9613DAC-8F7B-DFA5-079F-6B7BDD83CB4E}" v="89" dt="2023-09-18T13:40:30.4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varScale="1">
        <p:scale>
          <a:sx n="77" d="100"/>
          <a:sy n="77" d="100"/>
        </p:scale>
        <p:origin x="301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05/03/2025</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066560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05/03/2025</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281930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05/03/2025</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512493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05/03/2025</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613723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F9290C-AE75-466B-B60F-3CCADFCA9F2D}" type="datetimeFigureOut">
              <a:rPr lang="en-NL" smtClean="0"/>
              <a:t>05/03/2025</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453089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FF9290C-AE75-466B-B60F-3CCADFCA9F2D}" type="datetimeFigureOut">
              <a:rPr lang="en-NL" smtClean="0"/>
              <a:t>05/03/2025</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943244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FF9290C-AE75-466B-B60F-3CCADFCA9F2D}" type="datetimeFigureOut">
              <a:rPr lang="en-NL" smtClean="0"/>
              <a:t>05/03/2025</a:t>
            </a:fld>
            <a:endParaRPr lang="en-NL"/>
          </a:p>
        </p:txBody>
      </p:sp>
      <p:sp>
        <p:nvSpPr>
          <p:cNvPr id="8" name="Footer Placeholder 7"/>
          <p:cNvSpPr>
            <a:spLocks noGrp="1"/>
          </p:cNvSpPr>
          <p:nvPr>
            <p:ph type="ftr" sz="quarter" idx="11"/>
          </p:nvPr>
        </p:nvSpPr>
        <p:spPr/>
        <p:txBody>
          <a:bodyPr/>
          <a:lstStyle/>
          <a:p>
            <a:endParaRPr lang="en-NL"/>
          </a:p>
        </p:txBody>
      </p:sp>
      <p:sp>
        <p:nvSpPr>
          <p:cNvPr id="9" name="Slide Number Placeholder 8"/>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506822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FF9290C-AE75-466B-B60F-3CCADFCA9F2D}" type="datetimeFigureOut">
              <a:rPr lang="en-NL" smtClean="0"/>
              <a:t>05/03/2025</a:t>
            </a:fld>
            <a:endParaRPr lang="en-NL"/>
          </a:p>
        </p:txBody>
      </p:sp>
      <p:sp>
        <p:nvSpPr>
          <p:cNvPr id="4" name="Footer Placeholder 3"/>
          <p:cNvSpPr>
            <a:spLocks noGrp="1"/>
          </p:cNvSpPr>
          <p:nvPr>
            <p:ph type="ftr" sz="quarter" idx="11"/>
          </p:nvPr>
        </p:nvSpPr>
        <p:spPr/>
        <p:txBody>
          <a:bodyPr/>
          <a:lstStyle/>
          <a:p>
            <a:endParaRPr lang="en-NL"/>
          </a:p>
        </p:txBody>
      </p:sp>
      <p:sp>
        <p:nvSpPr>
          <p:cNvPr id="5" name="Slide Number Placeholder 4"/>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883589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F9290C-AE75-466B-B60F-3CCADFCA9F2D}" type="datetimeFigureOut">
              <a:rPr lang="en-NL" smtClean="0"/>
              <a:t>05/03/2025</a:t>
            </a:fld>
            <a:endParaRPr lang="en-NL"/>
          </a:p>
        </p:txBody>
      </p:sp>
      <p:sp>
        <p:nvSpPr>
          <p:cNvPr id="3" name="Footer Placeholder 2"/>
          <p:cNvSpPr>
            <a:spLocks noGrp="1"/>
          </p:cNvSpPr>
          <p:nvPr>
            <p:ph type="ftr" sz="quarter" idx="11"/>
          </p:nvPr>
        </p:nvSpPr>
        <p:spPr/>
        <p:txBody>
          <a:bodyPr/>
          <a:lstStyle/>
          <a:p>
            <a:endParaRPr lang="en-NL"/>
          </a:p>
        </p:txBody>
      </p:sp>
      <p:sp>
        <p:nvSpPr>
          <p:cNvPr id="4" name="Slide Number Placeholder 3"/>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401527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FF9290C-AE75-466B-B60F-3CCADFCA9F2D}" type="datetimeFigureOut">
              <a:rPr lang="en-NL" smtClean="0"/>
              <a:t>05/03/2025</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89793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FF9290C-AE75-466B-B60F-3CCADFCA9F2D}" type="datetimeFigureOut">
              <a:rPr lang="en-NL" smtClean="0"/>
              <a:t>05/03/2025</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587159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FF9290C-AE75-466B-B60F-3CCADFCA9F2D}" type="datetimeFigureOut">
              <a:rPr lang="en-NL" smtClean="0"/>
              <a:t>05/03/2025</a:t>
            </a:fld>
            <a:endParaRPr lang="en-NL"/>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NL"/>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044376FA-5E2D-41D0-B835-A5E30927B6D4}" type="slidenum">
              <a:rPr lang="en-NL" smtClean="0"/>
              <a:t>‹#›</a:t>
            </a:fld>
            <a:endParaRPr lang="en-NL"/>
          </a:p>
        </p:txBody>
      </p:sp>
    </p:spTree>
    <p:extLst>
      <p:ext uri="{BB962C8B-B14F-4D97-AF65-F5344CB8AC3E}">
        <p14:creationId xmlns:p14="http://schemas.microsoft.com/office/powerpoint/2010/main" val="301534205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DBE652F9-00A7-502A-F68F-9FC149CD8E43}"/>
              </a:ext>
            </a:extLst>
          </p:cNvPr>
          <p:cNvSpPr/>
          <p:nvPr/>
        </p:nvSpPr>
        <p:spPr>
          <a:xfrm>
            <a:off x="525451" y="65086"/>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5" name="TextBox 4">
            <a:extLst>
              <a:ext uri="{FF2B5EF4-FFF2-40B4-BE49-F238E27FC236}">
                <a16:creationId xmlns:a16="http://schemas.microsoft.com/office/drawing/2014/main" id="{A1C7BBF0-C8AC-4EF3-0116-2964F6D4856D}"/>
              </a:ext>
            </a:extLst>
          </p:cNvPr>
          <p:cNvSpPr txBox="1"/>
          <p:nvPr/>
        </p:nvSpPr>
        <p:spPr>
          <a:xfrm>
            <a:off x="632275" y="184997"/>
            <a:ext cx="1896505" cy="1893019"/>
          </a:xfrm>
          <a:prstGeom prst="rect">
            <a:avLst/>
          </a:prstGeom>
          <a:noFill/>
        </p:spPr>
        <p:txBody>
          <a:bodyPr wrap="square" lIns="91440" tIns="45720" rIns="91440" bIns="45720" rtlCol="0" anchor="t">
            <a:spAutoFit/>
          </a:bodyPr>
          <a:lstStyle/>
          <a:p>
            <a:pPr algn="ctr"/>
            <a:r>
              <a:rPr lang="en-US" sz="1662" u="sng" dirty="0">
                <a:solidFill>
                  <a:schemeClr val="bg1"/>
                </a:solidFill>
              </a:rPr>
              <a:t>Scenario Overview</a:t>
            </a:r>
            <a:endParaRPr lang="en-US" sz="646" dirty="0">
              <a:solidFill>
                <a:schemeClr val="bg1"/>
              </a:solidFill>
            </a:endParaRPr>
          </a:p>
          <a:p>
            <a:pPr algn="ctr"/>
            <a:endParaRPr lang="en-US" sz="500" dirty="0">
              <a:solidFill>
                <a:schemeClr val="bg1"/>
              </a:solidFill>
            </a:endParaRPr>
          </a:p>
          <a:p>
            <a:pPr algn="ctr"/>
            <a:r>
              <a:rPr lang="en-US" sz="1600" dirty="0">
                <a:solidFill>
                  <a:schemeClr val="bg1"/>
                </a:solidFill>
              </a:rPr>
              <a:t>You want to offer your students digital reading materials.</a:t>
            </a:r>
            <a:endParaRPr lang="en-US" sz="1600" dirty="0">
              <a:solidFill>
                <a:schemeClr val="bg1"/>
              </a:solidFill>
              <a:cs typeface="Calibri"/>
            </a:endParaRPr>
          </a:p>
          <a:p>
            <a:pPr algn="ctr"/>
            <a:endParaRPr lang="en-US" sz="1477"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56550713-A6B1-8048-54FC-E8411BD76E90}"/>
              </a:ext>
            </a:extLst>
          </p:cNvPr>
          <p:cNvSpPr/>
          <p:nvPr/>
        </p:nvSpPr>
        <p:spPr>
          <a:xfrm>
            <a:off x="525717" y="3019301"/>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8" name="TextBox 7">
            <a:extLst>
              <a:ext uri="{FF2B5EF4-FFF2-40B4-BE49-F238E27FC236}">
                <a16:creationId xmlns:a16="http://schemas.microsoft.com/office/drawing/2014/main" id="{AD6558B0-41F4-F47C-C8C8-F76A622AFC30}"/>
              </a:ext>
            </a:extLst>
          </p:cNvPr>
          <p:cNvSpPr txBox="1"/>
          <p:nvPr/>
        </p:nvSpPr>
        <p:spPr>
          <a:xfrm>
            <a:off x="632275" y="3124228"/>
            <a:ext cx="1896505" cy="2900346"/>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477" dirty="0">
                <a:solidFill>
                  <a:schemeClr val="bg1"/>
                </a:solidFill>
              </a:rPr>
              <a:t> </a:t>
            </a:r>
            <a:r>
              <a:rPr lang="en-US" sz="1600" dirty="0">
                <a:solidFill>
                  <a:schemeClr val="bg1"/>
                </a:solidFill>
              </a:rPr>
              <a:t>You decided to apply a methodology that makes the students more proactive, developing their ability to think and work independently.</a:t>
            </a:r>
          </a:p>
          <a:p>
            <a:pPr algn="ctr"/>
            <a:endParaRPr lang="en-US" sz="1477"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20" name="Rectangle: Rounded Corners 19">
            <a:extLst>
              <a:ext uri="{FF2B5EF4-FFF2-40B4-BE49-F238E27FC236}">
                <a16:creationId xmlns:a16="http://schemas.microsoft.com/office/drawing/2014/main" id="{2E99E573-932F-B52A-4453-7176152712E1}"/>
              </a:ext>
            </a:extLst>
          </p:cNvPr>
          <p:cNvSpPr/>
          <p:nvPr/>
        </p:nvSpPr>
        <p:spPr>
          <a:xfrm>
            <a:off x="525717" y="5973516"/>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21" name="TextBox 20">
            <a:extLst>
              <a:ext uri="{FF2B5EF4-FFF2-40B4-BE49-F238E27FC236}">
                <a16:creationId xmlns:a16="http://schemas.microsoft.com/office/drawing/2014/main" id="{6FBBA626-2C48-0C02-739A-D21AC8B3106D}"/>
              </a:ext>
            </a:extLst>
          </p:cNvPr>
          <p:cNvSpPr txBox="1"/>
          <p:nvPr/>
        </p:nvSpPr>
        <p:spPr>
          <a:xfrm>
            <a:off x="632275" y="6078443"/>
            <a:ext cx="1896505" cy="2178738"/>
          </a:xfrm>
          <a:prstGeom prst="rect">
            <a:avLst/>
          </a:prstGeom>
          <a:noFill/>
        </p:spPr>
        <p:txBody>
          <a:bodyPr wrap="square" lIns="91440" tIns="45720" rIns="91440" bIns="45720" rtlCol="0" anchor="t">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latin typeface="Calibri" panose="020F0502020204030204" pitchFamily="34" charset="0"/>
              </a:rPr>
              <a:t>You want your students to create innovative ideas for a project in their subject.</a:t>
            </a:r>
          </a:p>
          <a:p>
            <a:pPr algn="ctr"/>
            <a:endParaRPr lang="en-US" sz="1450" dirty="0">
              <a:solidFill>
                <a:schemeClr val="bg1"/>
              </a:solidFill>
              <a:cs typeface="Calibri"/>
            </a:endParaRPr>
          </a:p>
          <a:p>
            <a:pPr algn="ctr"/>
            <a:endParaRPr lang="en-US" dirty="0"/>
          </a:p>
        </p:txBody>
      </p:sp>
      <p:sp>
        <p:nvSpPr>
          <p:cNvPr id="22" name="Rectangle: Rounded Corners 21">
            <a:extLst>
              <a:ext uri="{FF2B5EF4-FFF2-40B4-BE49-F238E27FC236}">
                <a16:creationId xmlns:a16="http://schemas.microsoft.com/office/drawing/2014/main" id="{F267190B-CCFD-F946-CE74-109E1376DF86}"/>
              </a:ext>
            </a:extLst>
          </p:cNvPr>
          <p:cNvSpPr/>
          <p:nvPr/>
        </p:nvSpPr>
        <p:spPr>
          <a:xfrm>
            <a:off x="4235380" y="65086"/>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23" name="TextBox 22">
            <a:extLst>
              <a:ext uri="{FF2B5EF4-FFF2-40B4-BE49-F238E27FC236}">
                <a16:creationId xmlns:a16="http://schemas.microsoft.com/office/drawing/2014/main" id="{9EADECA2-522C-476D-8DAC-9035BD06B2C7}"/>
              </a:ext>
            </a:extLst>
          </p:cNvPr>
          <p:cNvSpPr txBox="1"/>
          <p:nvPr/>
        </p:nvSpPr>
        <p:spPr>
          <a:xfrm>
            <a:off x="4235382" y="170015"/>
            <a:ext cx="2110153" cy="2294154"/>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rPr>
              <a:t>You are a teacher who would like to </a:t>
            </a:r>
            <a:r>
              <a:rPr lang="en-US" sz="1600" dirty="0" err="1">
                <a:solidFill>
                  <a:schemeClr val="bg1"/>
                </a:solidFill>
              </a:rPr>
              <a:t>organise</a:t>
            </a:r>
            <a:r>
              <a:rPr lang="en-US" sz="1600" dirty="0">
                <a:solidFill>
                  <a:schemeClr val="bg1"/>
                </a:solidFill>
              </a:rPr>
              <a:t> a field trip to consolidate the knowledge acquired by the students in class.</a:t>
            </a:r>
          </a:p>
          <a:p>
            <a:pPr algn="ctr"/>
            <a:endParaRPr lang="en-US" sz="738"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515336F0-14A4-18C8-6F50-B8D66228ED99}"/>
              </a:ext>
            </a:extLst>
          </p:cNvPr>
          <p:cNvSpPr/>
          <p:nvPr/>
        </p:nvSpPr>
        <p:spPr>
          <a:xfrm>
            <a:off x="4235380" y="3019301"/>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25" name="TextBox 24">
            <a:extLst>
              <a:ext uri="{FF2B5EF4-FFF2-40B4-BE49-F238E27FC236}">
                <a16:creationId xmlns:a16="http://schemas.microsoft.com/office/drawing/2014/main" id="{7AB65682-A4AF-D6FC-6670-FF518AF23FFD}"/>
              </a:ext>
            </a:extLst>
          </p:cNvPr>
          <p:cNvSpPr txBox="1"/>
          <p:nvPr/>
        </p:nvSpPr>
        <p:spPr>
          <a:xfrm>
            <a:off x="4291511" y="3124228"/>
            <a:ext cx="1997892" cy="2919261"/>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rPr>
              <a:t>You are teaching a course where students work in project groups on an assignment for a client. There's a digital course and collaboration environment in place. </a:t>
            </a: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D6402D66-4B28-9A13-DB2C-7DC0678CC1BF}"/>
              </a:ext>
            </a:extLst>
          </p:cNvPr>
          <p:cNvSpPr/>
          <p:nvPr/>
        </p:nvSpPr>
        <p:spPr>
          <a:xfrm>
            <a:off x="4235380" y="5973516"/>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27" name="TextBox 26">
            <a:extLst>
              <a:ext uri="{FF2B5EF4-FFF2-40B4-BE49-F238E27FC236}">
                <a16:creationId xmlns:a16="http://schemas.microsoft.com/office/drawing/2014/main" id="{80B95A46-B044-1592-BBBC-D5EE353AE2C9}"/>
              </a:ext>
            </a:extLst>
          </p:cNvPr>
          <p:cNvSpPr txBox="1"/>
          <p:nvPr/>
        </p:nvSpPr>
        <p:spPr>
          <a:xfrm>
            <a:off x="4291511" y="6154018"/>
            <a:ext cx="1997892" cy="2442848"/>
          </a:xfrm>
          <a:prstGeom prst="rect">
            <a:avLst/>
          </a:prstGeom>
          <a:noFill/>
        </p:spPr>
        <p:txBody>
          <a:bodyPr wrap="square" lIns="91440" tIns="45720" rIns="91440" bIns="45720" rtlCol="0" anchor="t">
            <a:spAutoFit/>
          </a:bodyPr>
          <a:lstStyle/>
          <a:p>
            <a:pPr algn="ctr"/>
            <a:r>
              <a:rPr lang="en-US" sz="1662" u="sng" dirty="0">
                <a:solidFill>
                  <a:schemeClr val="bg1"/>
                </a:solidFill>
              </a:rPr>
              <a:t>Scenario Overview</a:t>
            </a:r>
            <a:r>
              <a:rPr lang="en-US" sz="1477" dirty="0">
                <a:solidFill>
                  <a:schemeClr val="bg1"/>
                </a:solidFill>
              </a:rPr>
              <a:t> </a:t>
            </a:r>
          </a:p>
          <a:p>
            <a:pPr algn="ctr"/>
            <a:endParaRPr lang="en-US" sz="500" dirty="0">
              <a:solidFill>
                <a:schemeClr val="bg1"/>
              </a:solidFill>
            </a:endParaRPr>
          </a:p>
          <a:p>
            <a:pPr algn="ctr"/>
            <a:r>
              <a:rPr lang="en-US" sz="1600" dirty="0">
                <a:solidFill>
                  <a:schemeClr val="bg1"/>
                </a:solidFill>
                <a:ea typeface="+mn-lt"/>
                <a:cs typeface="+mn-lt"/>
              </a:rPr>
              <a:t>You want to get more grip on the students' performance and progress.</a:t>
            </a:r>
          </a:p>
          <a:p>
            <a:pPr algn="ctr"/>
            <a:br>
              <a:rPr lang="en-US" dirty="0"/>
            </a:br>
            <a:endParaRPr lang="en-US" dirty="0"/>
          </a:p>
          <a:p>
            <a:pPr algn="ctr"/>
            <a:endParaRPr lang="en-US" sz="1450" dirty="0">
              <a:solidFill>
                <a:schemeClr val="bg1"/>
              </a:solidFill>
              <a:cs typeface="Calibri"/>
            </a:endParaRPr>
          </a:p>
          <a:p>
            <a:pPr algn="ctr"/>
            <a:endParaRPr lang="en-GB" sz="1662" dirty="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8067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D57CBED2-7405-6B18-65B0-7BB6011F4C34}"/>
              </a:ext>
            </a:extLst>
          </p:cNvPr>
          <p:cNvSpPr/>
          <p:nvPr/>
        </p:nvSpPr>
        <p:spPr>
          <a:xfrm>
            <a:off x="545119" y="54430"/>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5" name="TextBox 4">
            <a:extLst>
              <a:ext uri="{FF2B5EF4-FFF2-40B4-BE49-F238E27FC236}">
                <a16:creationId xmlns:a16="http://schemas.microsoft.com/office/drawing/2014/main" id="{6D7BE4A4-C037-9893-9D46-D0EC6FC028EB}"/>
              </a:ext>
            </a:extLst>
          </p:cNvPr>
          <p:cNvSpPr txBox="1"/>
          <p:nvPr/>
        </p:nvSpPr>
        <p:spPr>
          <a:xfrm>
            <a:off x="657383" y="159357"/>
            <a:ext cx="1896505" cy="3333541"/>
          </a:xfrm>
          <a:prstGeom prst="rect">
            <a:avLst/>
          </a:prstGeom>
          <a:noFill/>
        </p:spPr>
        <p:txBody>
          <a:bodyPr wrap="square" lIns="91440" tIns="45720" rIns="91440" bIns="45720" rtlCol="0" anchor="t">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US" sz="500" dirty="0">
              <a:solidFill>
                <a:schemeClr val="bg1"/>
              </a:solidFill>
              <a:cs typeface="Calibri"/>
            </a:endParaRPr>
          </a:p>
          <a:p>
            <a:pPr algn="ctr"/>
            <a:r>
              <a:rPr lang="en-US" sz="1400" dirty="0">
                <a:solidFill>
                  <a:schemeClr val="bg1"/>
                </a:solidFill>
                <a:cs typeface="Calibri"/>
              </a:rPr>
              <a:t>In your course you would like students to read and then discuss a few papers before coming to class. How would you facilitate this?</a:t>
            </a:r>
          </a:p>
          <a:p>
            <a:pPr algn="ctr"/>
            <a:endParaRPr lang="en-US" sz="1500" dirty="0">
              <a:solidFill>
                <a:srgbClr val="FFFFFF"/>
              </a:solidFill>
              <a:cs typeface="Calibri"/>
            </a:endParaRPr>
          </a:p>
          <a:p>
            <a:pPr algn="ctr"/>
            <a:endParaRPr lang="en-GB" sz="1700" dirty="0">
              <a:solidFill>
                <a:srgbClr val="FFFFFF"/>
              </a:solidFill>
              <a:cs typeface="Calibri"/>
            </a:endParaRPr>
          </a:p>
          <a:p>
            <a:pPr algn="ctr"/>
            <a:br>
              <a:rPr lang="en-US" dirty="0"/>
            </a:br>
            <a:endParaRPr lang="en-US" dirty="0">
              <a:cs typeface="Calibri"/>
            </a:endParaRPr>
          </a:p>
          <a:p>
            <a:pPr algn="ctr"/>
            <a:endParaRPr lang="en-US" sz="900" dirty="0">
              <a:solidFill>
                <a:srgbClr val="000000"/>
              </a:solidFill>
            </a:endParaRPr>
          </a:p>
        </p:txBody>
      </p:sp>
      <p:sp>
        <p:nvSpPr>
          <p:cNvPr id="6" name="Rectangle: Rounded Corners 5">
            <a:extLst>
              <a:ext uri="{FF2B5EF4-FFF2-40B4-BE49-F238E27FC236}">
                <a16:creationId xmlns:a16="http://schemas.microsoft.com/office/drawing/2014/main" id="{5674CDF3-1916-89EA-A26E-4E62B3066103}"/>
              </a:ext>
            </a:extLst>
          </p:cNvPr>
          <p:cNvSpPr/>
          <p:nvPr/>
        </p:nvSpPr>
        <p:spPr>
          <a:xfrm>
            <a:off x="545119" y="3016272"/>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7" name="TextBox 6">
            <a:extLst>
              <a:ext uri="{FF2B5EF4-FFF2-40B4-BE49-F238E27FC236}">
                <a16:creationId xmlns:a16="http://schemas.microsoft.com/office/drawing/2014/main" id="{C5019BEC-BB9E-B785-9543-A859752E2177}"/>
              </a:ext>
            </a:extLst>
          </p:cNvPr>
          <p:cNvSpPr txBox="1"/>
          <p:nvPr/>
        </p:nvSpPr>
        <p:spPr>
          <a:xfrm>
            <a:off x="657383" y="3113572"/>
            <a:ext cx="1896505" cy="2619820"/>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dirty="0">
                <a:solidFill>
                  <a:schemeClr val="bg1"/>
                </a:solidFill>
              </a:rPr>
              <a:t>How can you facilitate student learning to assure the improvement of the student's attitude towards learning, their engagement, autonomy and intellectual growth? </a:t>
            </a: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9CE24DBD-5A80-EC96-DAA1-85A796AFB742}"/>
              </a:ext>
            </a:extLst>
          </p:cNvPr>
          <p:cNvSpPr/>
          <p:nvPr/>
        </p:nvSpPr>
        <p:spPr>
          <a:xfrm>
            <a:off x="545119" y="5970487"/>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9" name="TextBox 8">
            <a:extLst>
              <a:ext uri="{FF2B5EF4-FFF2-40B4-BE49-F238E27FC236}">
                <a16:creationId xmlns:a16="http://schemas.microsoft.com/office/drawing/2014/main" id="{305385B0-D611-C58F-6D26-62B3A15EAE9D}"/>
              </a:ext>
            </a:extLst>
          </p:cNvPr>
          <p:cNvSpPr txBox="1"/>
          <p:nvPr/>
        </p:nvSpPr>
        <p:spPr>
          <a:xfrm>
            <a:off x="657383" y="6067787"/>
            <a:ext cx="1896505" cy="3085460"/>
          </a:xfrm>
          <a:prstGeom prst="rect">
            <a:avLst/>
          </a:prstGeom>
          <a:noFill/>
        </p:spPr>
        <p:txBody>
          <a:bodyPr wrap="square" lIns="91440" tIns="45720" rIns="91440" bIns="45720" rtlCol="0" anchor="t">
            <a:spAutoFit/>
          </a:bodyPr>
          <a:lstStyle/>
          <a:p>
            <a:pPr algn="ctr"/>
            <a:r>
              <a:rPr lang="en-GB" sz="1650" u="sng" dirty="0">
                <a:solidFill>
                  <a:schemeClr val="bg1"/>
                </a:solidFill>
                <a:ea typeface="Calibri" panose="020F0502020204030204" pitchFamily="34" charset="0"/>
                <a:cs typeface="Arial"/>
              </a:rPr>
              <a:t>Full Scenario</a:t>
            </a:r>
          </a:p>
          <a:p>
            <a:pPr algn="ctr"/>
            <a:endParaRPr lang="en-GB" sz="500" b="0" i="0" u="sng" dirty="0">
              <a:solidFill>
                <a:schemeClr val="bg1"/>
              </a:solidFill>
              <a:effectLst/>
              <a:latin typeface="Calibri"/>
              <a:ea typeface="Calibri" panose="020F0502020204030204" pitchFamily="34" charset="0"/>
              <a:cs typeface="Arial"/>
            </a:endParaRPr>
          </a:p>
          <a:p>
            <a:pPr algn="ctr"/>
            <a:r>
              <a:rPr lang="en-US" sz="1400" b="0" i="0" dirty="0">
                <a:solidFill>
                  <a:schemeClr val="bg1"/>
                </a:solidFill>
                <a:effectLst/>
                <a:latin typeface="Calibri"/>
                <a:cs typeface="Calibri"/>
              </a:rPr>
              <a:t>You would like your students to bring innovative ideas into class and to be able to search, </a:t>
            </a:r>
            <a:r>
              <a:rPr lang="en-US" sz="1400" dirty="0">
                <a:solidFill>
                  <a:schemeClr val="bg1"/>
                </a:solidFill>
                <a:latin typeface="Calibri"/>
                <a:cs typeface="Calibri"/>
              </a:rPr>
              <a:t>prepare</a:t>
            </a:r>
            <a:r>
              <a:rPr lang="en-US" sz="1400" b="0" i="0" dirty="0">
                <a:solidFill>
                  <a:schemeClr val="bg1"/>
                </a:solidFill>
                <a:effectLst/>
                <a:latin typeface="Calibri"/>
                <a:cs typeface="Calibri"/>
              </a:rPr>
              <a:t>, organize and share them with the rest of the students. How would you prepare this?</a:t>
            </a:r>
          </a:p>
          <a:p>
            <a:pPr algn="ctr"/>
            <a:endParaRPr lang="en-US" sz="1650" dirty="0">
              <a:ea typeface="+mn-lt"/>
              <a:cs typeface="+mn-lt"/>
            </a:endParaRPr>
          </a:p>
          <a:p>
            <a:pPr algn="ctr"/>
            <a:endParaRPr lang="en-GB" sz="1650" dirty="0">
              <a:solidFill>
                <a:schemeClr val="bg1"/>
              </a:solidFill>
              <a:ea typeface="Calibri" panose="020F050202020403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5AD139C3-78F5-5F4E-3CF8-433E447496F9}"/>
              </a:ext>
            </a:extLst>
          </p:cNvPr>
          <p:cNvSpPr/>
          <p:nvPr/>
        </p:nvSpPr>
        <p:spPr>
          <a:xfrm>
            <a:off x="4202727" y="54430"/>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5" name="TextBox 14">
            <a:extLst>
              <a:ext uri="{FF2B5EF4-FFF2-40B4-BE49-F238E27FC236}">
                <a16:creationId xmlns:a16="http://schemas.microsoft.com/office/drawing/2014/main" id="{5CD2B4C7-5801-F0C6-1E11-FC3EAB249810}"/>
              </a:ext>
            </a:extLst>
          </p:cNvPr>
          <p:cNvSpPr txBox="1"/>
          <p:nvPr/>
        </p:nvSpPr>
        <p:spPr>
          <a:xfrm>
            <a:off x="4202728" y="159357"/>
            <a:ext cx="2110153" cy="2619820"/>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dirty="0">
                <a:solidFill>
                  <a:schemeClr val="bg1"/>
                </a:solidFill>
              </a:rPr>
              <a:t>What techniques and technological resources would you consider the most appropriate for assessing the students during this activity? How would you </a:t>
            </a:r>
            <a:r>
              <a:rPr lang="en-US" sz="1400" dirty="0" err="1">
                <a:solidFill>
                  <a:schemeClr val="bg1"/>
                </a:solidFill>
              </a:rPr>
              <a:t>operationalise</a:t>
            </a:r>
            <a:r>
              <a:rPr lang="en-US" sz="1400" dirty="0">
                <a:solidFill>
                  <a:schemeClr val="bg1"/>
                </a:solidFill>
              </a:rPr>
              <a:t> the whole assessment process?</a:t>
            </a: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6" name="Rectangle: Rounded Corners 15">
            <a:extLst>
              <a:ext uri="{FF2B5EF4-FFF2-40B4-BE49-F238E27FC236}">
                <a16:creationId xmlns:a16="http://schemas.microsoft.com/office/drawing/2014/main" id="{ED15DCB8-BFDA-7D44-81DC-A4B03BF0CAB4}"/>
              </a:ext>
            </a:extLst>
          </p:cNvPr>
          <p:cNvSpPr/>
          <p:nvPr/>
        </p:nvSpPr>
        <p:spPr>
          <a:xfrm>
            <a:off x="4202726" y="3008645"/>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7" name="TextBox 16">
            <a:extLst>
              <a:ext uri="{FF2B5EF4-FFF2-40B4-BE49-F238E27FC236}">
                <a16:creationId xmlns:a16="http://schemas.microsoft.com/office/drawing/2014/main" id="{B5D63B03-DE29-6DDE-0A98-7581CDED4125}"/>
              </a:ext>
            </a:extLst>
          </p:cNvPr>
          <p:cNvSpPr txBox="1"/>
          <p:nvPr/>
        </p:nvSpPr>
        <p:spPr>
          <a:xfrm>
            <a:off x="4258857" y="3113573"/>
            <a:ext cx="1997892" cy="2404376"/>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dirty="0">
                <a:solidFill>
                  <a:schemeClr val="bg1"/>
                </a:solidFill>
              </a:rPr>
              <a:t>You want to </a:t>
            </a:r>
            <a:r>
              <a:rPr lang="en-US" sz="1400" dirty="0" err="1">
                <a:solidFill>
                  <a:schemeClr val="bg1"/>
                </a:solidFill>
              </a:rPr>
              <a:t>analyse</a:t>
            </a:r>
            <a:r>
              <a:rPr lang="en-US" sz="1400" dirty="0">
                <a:solidFill>
                  <a:schemeClr val="bg1"/>
                </a:solidFill>
              </a:rPr>
              <a:t> and interpret digital evidence on learner activity, performance and progress, in order to inform teaching and learning. How would you approach this?</a:t>
            </a: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B7EFFC74-1AF2-8490-291C-6A9A28E5F907}"/>
              </a:ext>
            </a:extLst>
          </p:cNvPr>
          <p:cNvSpPr/>
          <p:nvPr/>
        </p:nvSpPr>
        <p:spPr>
          <a:xfrm>
            <a:off x="4202725" y="5962860"/>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9" name="TextBox 18">
            <a:extLst>
              <a:ext uri="{FF2B5EF4-FFF2-40B4-BE49-F238E27FC236}">
                <a16:creationId xmlns:a16="http://schemas.microsoft.com/office/drawing/2014/main" id="{2FD110BE-1136-581E-B9F6-2FEC83302C0A}"/>
              </a:ext>
            </a:extLst>
          </p:cNvPr>
          <p:cNvSpPr txBox="1"/>
          <p:nvPr/>
        </p:nvSpPr>
        <p:spPr>
          <a:xfrm>
            <a:off x="4258856" y="6067788"/>
            <a:ext cx="1997892" cy="1756186"/>
          </a:xfrm>
          <a:prstGeom prst="rect">
            <a:avLst/>
          </a:prstGeom>
          <a:noFill/>
        </p:spPr>
        <p:txBody>
          <a:bodyPr wrap="square" lIns="91440" tIns="45720" rIns="91440" bIns="45720" rtlCol="0" anchor="t">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US" sz="500" dirty="0">
              <a:solidFill>
                <a:schemeClr val="bg1"/>
              </a:solidFill>
            </a:endParaRPr>
          </a:p>
          <a:p>
            <a:pPr algn="ctr"/>
            <a:r>
              <a:rPr lang="en-US" sz="1400" dirty="0">
                <a:solidFill>
                  <a:schemeClr val="bg1"/>
                </a:solidFill>
                <a:ea typeface="+mn-lt"/>
                <a:cs typeface="Calibri"/>
              </a:rPr>
              <a:t>You want to digitally monitor learner progress during a course. How to organize and facilitate this?</a:t>
            </a:r>
            <a:endParaRPr lang="en-GB" sz="1400" dirty="0">
              <a:solidFill>
                <a:schemeClr val="bg1"/>
              </a:solidFill>
              <a:ea typeface="+mn-lt"/>
              <a:cs typeface="+mn-lt"/>
            </a:endParaRPr>
          </a:p>
          <a:p>
            <a:pPr algn="ctr"/>
            <a:endParaRPr lang="en-GB" sz="1650" dirty="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37427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9DBEC0D0-0C73-044C-9D51-93043A146619}"/>
              </a:ext>
            </a:extLst>
          </p:cNvPr>
          <p:cNvSpPr/>
          <p:nvPr/>
        </p:nvSpPr>
        <p:spPr>
          <a:xfrm>
            <a:off x="558190" y="22899"/>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5" name="Rectangle: Rounded Corners 4">
            <a:extLst>
              <a:ext uri="{FF2B5EF4-FFF2-40B4-BE49-F238E27FC236}">
                <a16:creationId xmlns:a16="http://schemas.microsoft.com/office/drawing/2014/main" id="{2363ADAB-941C-00EA-5803-5249AAAAF50A}"/>
              </a:ext>
            </a:extLst>
          </p:cNvPr>
          <p:cNvSpPr/>
          <p:nvPr/>
        </p:nvSpPr>
        <p:spPr>
          <a:xfrm>
            <a:off x="558190" y="3023291"/>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6" name="TextBox 5">
            <a:extLst>
              <a:ext uri="{FF2B5EF4-FFF2-40B4-BE49-F238E27FC236}">
                <a16:creationId xmlns:a16="http://schemas.microsoft.com/office/drawing/2014/main" id="{BC002653-1DCA-C195-92A4-AAE26E475993}"/>
              </a:ext>
            </a:extLst>
          </p:cNvPr>
          <p:cNvSpPr txBox="1"/>
          <p:nvPr/>
        </p:nvSpPr>
        <p:spPr>
          <a:xfrm>
            <a:off x="612137" y="3125701"/>
            <a:ext cx="1997892" cy="1915653"/>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rPr>
              <a:t>You preparing an intensive summer course as part of an international project</a:t>
            </a:r>
            <a:r>
              <a:rPr lang="en-US" sz="1477" dirty="0">
                <a:solidFill>
                  <a:schemeClr val="bg1"/>
                </a:solidFill>
              </a:rPr>
              <a:t>.</a:t>
            </a:r>
          </a:p>
          <a:p>
            <a:pPr algn="ctr"/>
            <a:endParaRPr lang="en-GB" sz="1662" u="sng" dirty="0">
              <a:solidFill>
                <a:schemeClr val="bg1"/>
              </a:solidFill>
              <a:ea typeface="Calibri" panose="020F0502020204030204" pitchFamily="34" charset="0"/>
              <a:cs typeface="Arial" panose="020B060402020202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77FD450B-87B5-E642-7CDA-EDF2008CCE2F}"/>
              </a:ext>
            </a:extLst>
          </p:cNvPr>
          <p:cNvSpPr txBox="1"/>
          <p:nvPr/>
        </p:nvSpPr>
        <p:spPr>
          <a:xfrm>
            <a:off x="628714" y="146709"/>
            <a:ext cx="1997892" cy="1915461"/>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rPr>
              <a:t>You are involved in a specific knowledge area in your department. </a:t>
            </a:r>
          </a:p>
          <a:p>
            <a:pPr algn="ctr"/>
            <a:endParaRPr lang="en-US" sz="1477"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AE9A4713-32E8-2A7D-037E-16572E6685EE}"/>
              </a:ext>
            </a:extLst>
          </p:cNvPr>
          <p:cNvSpPr/>
          <p:nvPr/>
        </p:nvSpPr>
        <p:spPr>
          <a:xfrm>
            <a:off x="558190" y="5992152"/>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13" name="TextBox 12">
            <a:extLst>
              <a:ext uri="{FF2B5EF4-FFF2-40B4-BE49-F238E27FC236}">
                <a16:creationId xmlns:a16="http://schemas.microsoft.com/office/drawing/2014/main" id="{C55A6D35-DE91-3269-0B00-4C7730519DF9}"/>
              </a:ext>
            </a:extLst>
          </p:cNvPr>
          <p:cNvSpPr txBox="1"/>
          <p:nvPr/>
        </p:nvSpPr>
        <p:spPr>
          <a:xfrm>
            <a:off x="612137" y="6094562"/>
            <a:ext cx="1997892" cy="2142766"/>
          </a:xfrm>
          <a:prstGeom prst="rect">
            <a:avLst/>
          </a:prstGeom>
          <a:noFill/>
        </p:spPr>
        <p:txBody>
          <a:bodyPr wrap="square" lIns="91440" tIns="45720" rIns="91440" bIns="45720" rtlCol="0" anchor="t">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rPr>
              <a:t> You want to evaluate a course and its content with a team of teachers that have been participating in the course.</a:t>
            </a:r>
            <a:endParaRPr lang="en-GB" sz="1662" dirty="0">
              <a:solidFill>
                <a:schemeClr val="bg1"/>
              </a:solidFill>
              <a:ea typeface="Calibri" panose="020F050202020403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30FE6879-A0BE-3086-21F1-0DDF63BB0122}"/>
              </a:ext>
            </a:extLst>
          </p:cNvPr>
          <p:cNvSpPr/>
          <p:nvPr/>
        </p:nvSpPr>
        <p:spPr>
          <a:xfrm>
            <a:off x="4199489" y="54430"/>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5" name="TextBox 14">
            <a:extLst>
              <a:ext uri="{FF2B5EF4-FFF2-40B4-BE49-F238E27FC236}">
                <a16:creationId xmlns:a16="http://schemas.microsoft.com/office/drawing/2014/main" id="{0AB64156-B2F6-E87B-1200-5C523CB2616C}"/>
              </a:ext>
            </a:extLst>
          </p:cNvPr>
          <p:cNvSpPr txBox="1"/>
          <p:nvPr/>
        </p:nvSpPr>
        <p:spPr>
          <a:xfrm>
            <a:off x="4306312" y="151607"/>
            <a:ext cx="1896505" cy="1688154"/>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latin typeface="Calibri" panose="020F0502020204030204" pitchFamily="34" charset="0"/>
              </a:rPr>
              <a:t>You want the students to develop a portfolio of digital resources.</a:t>
            </a:r>
            <a:endParaRPr lang="en-US" sz="1600"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6" name="Rectangle: Rounded Corners 15">
            <a:extLst>
              <a:ext uri="{FF2B5EF4-FFF2-40B4-BE49-F238E27FC236}">
                <a16:creationId xmlns:a16="http://schemas.microsoft.com/office/drawing/2014/main" id="{B3BD5056-E192-35DC-6640-8E1ACB0513AA}"/>
              </a:ext>
            </a:extLst>
          </p:cNvPr>
          <p:cNvSpPr/>
          <p:nvPr/>
        </p:nvSpPr>
        <p:spPr>
          <a:xfrm>
            <a:off x="4199489" y="2996691"/>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7" name="TextBox 16">
            <a:extLst>
              <a:ext uri="{FF2B5EF4-FFF2-40B4-BE49-F238E27FC236}">
                <a16:creationId xmlns:a16="http://schemas.microsoft.com/office/drawing/2014/main" id="{ABDE9DAD-F851-2F36-48A8-F3EF75FE16C7}"/>
              </a:ext>
            </a:extLst>
          </p:cNvPr>
          <p:cNvSpPr txBox="1"/>
          <p:nvPr/>
        </p:nvSpPr>
        <p:spPr>
          <a:xfrm>
            <a:off x="4349358" y="3105822"/>
            <a:ext cx="1896505" cy="1934376"/>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latin typeface="Calibri" panose="020F0502020204030204" pitchFamily="34" charset="0"/>
              </a:rPr>
              <a:t>You are </a:t>
            </a:r>
            <a:r>
              <a:rPr lang="en-US" sz="1600" dirty="0" err="1">
                <a:solidFill>
                  <a:schemeClr val="bg1"/>
                </a:solidFill>
                <a:latin typeface="Calibri" panose="020F0502020204030204" pitchFamily="34" charset="0"/>
              </a:rPr>
              <a:t>organising</a:t>
            </a:r>
            <a:r>
              <a:rPr lang="en-US" sz="1600" dirty="0">
                <a:solidFill>
                  <a:schemeClr val="bg1"/>
                </a:solidFill>
                <a:latin typeface="Calibri" panose="020F0502020204030204" pitchFamily="34" charset="0"/>
              </a:rPr>
              <a:t> with your students a research and state-of-the-art activity using </a:t>
            </a:r>
            <a:r>
              <a:rPr lang="en-US" sz="1600" dirty="0" err="1">
                <a:solidFill>
                  <a:schemeClr val="bg1"/>
                </a:solidFill>
                <a:latin typeface="Calibri" panose="020F0502020204030204" pitchFamily="34" charset="0"/>
              </a:rPr>
              <a:t>ChatGPT</a:t>
            </a:r>
            <a:r>
              <a:rPr lang="en-US" sz="1600" dirty="0">
                <a:solidFill>
                  <a:schemeClr val="bg1"/>
                </a:solidFill>
                <a:latin typeface="Calibri" panose="020F0502020204030204" pitchFamily="34" charset="0"/>
              </a:rPr>
              <a:t>.</a:t>
            </a:r>
            <a:endParaRPr lang="en-US" sz="1600"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6892D845-864A-AE1D-CB7B-573CB919062E}"/>
              </a:ext>
            </a:extLst>
          </p:cNvPr>
          <p:cNvSpPr/>
          <p:nvPr/>
        </p:nvSpPr>
        <p:spPr>
          <a:xfrm>
            <a:off x="4199489" y="5962860"/>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9" name="TextBox 18">
            <a:extLst>
              <a:ext uri="{FF2B5EF4-FFF2-40B4-BE49-F238E27FC236}">
                <a16:creationId xmlns:a16="http://schemas.microsoft.com/office/drawing/2014/main" id="{EEF620A0-A37F-DBF8-DE63-8C5D905E00AA}"/>
              </a:ext>
            </a:extLst>
          </p:cNvPr>
          <p:cNvSpPr txBox="1"/>
          <p:nvPr/>
        </p:nvSpPr>
        <p:spPr>
          <a:xfrm>
            <a:off x="4306311" y="6095605"/>
            <a:ext cx="1896505" cy="1911934"/>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b="0" i="0" dirty="0">
              <a:solidFill>
                <a:schemeClr val="bg1"/>
              </a:solidFill>
              <a:effectLst/>
              <a:latin typeface="Calibri" panose="020F0502020204030204" pitchFamily="34" charset="0"/>
            </a:endParaRPr>
          </a:p>
          <a:p>
            <a:pPr algn="ctr"/>
            <a:r>
              <a:rPr lang="en-US" sz="1600" b="0" i="0" dirty="0">
                <a:solidFill>
                  <a:schemeClr val="bg1"/>
                </a:solidFill>
                <a:effectLst/>
                <a:latin typeface="Calibri" panose="020F0502020204030204" pitchFamily="34" charset="0"/>
              </a:rPr>
              <a:t>You are part of a course development team.</a:t>
            </a:r>
          </a:p>
          <a:p>
            <a:pPr algn="l"/>
            <a:br>
              <a:rPr lang="en-US" sz="1600" b="0" i="0" dirty="0">
                <a:solidFill>
                  <a:srgbClr val="000000"/>
                </a:solidFill>
                <a:effectLst/>
                <a:latin typeface="Calibri" panose="020F0502020204030204" pitchFamily="34" charset="0"/>
              </a:rPr>
            </a:br>
            <a:endParaRPr lang="en-US" sz="1600" b="0" i="0" dirty="0">
              <a:solidFill>
                <a:srgbClr val="000000"/>
              </a:solidFill>
              <a:effectLst/>
              <a:latin typeface="Calibri" panose="020F050202020403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32683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2F5FAD9B-C432-6C53-E76A-F2AC19BC83A4}"/>
              </a:ext>
            </a:extLst>
          </p:cNvPr>
          <p:cNvSpPr/>
          <p:nvPr/>
        </p:nvSpPr>
        <p:spPr>
          <a:xfrm>
            <a:off x="558195" y="54430"/>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5" name="TextBox 4">
            <a:extLst>
              <a:ext uri="{FF2B5EF4-FFF2-40B4-BE49-F238E27FC236}">
                <a16:creationId xmlns:a16="http://schemas.microsoft.com/office/drawing/2014/main" id="{579E1FCE-635A-C67E-BB1D-1BADC1DC25A6}"/>
              </a:ext>
            </a:extLst>
          </p:cNvPr>
          <p:cNvSpPr txBox="1"/>
          <p:nvPr/>
        </p:nvSpPr>
        <p:spPr>
          <a:xfrm>
            <a:off x="612142" y="159701"/>
            <a:ext cx="1997892" cy="2835263"/>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dirty="0">
                <a:solidFill>
                  <a:schemeClr val="bg1"/>
                </a:solidFill>
              </a:rPr>
              <a:t>You want to share and exchange knowledge on a specific topic/knowledge area with a group of colleagues in your department and in other departments. How would you organize and facilitate this?</a:t>
            </a: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AC08F0F8-D8ED-104B-8CAB-1A9D175F2110}"/>
              </a:ext>
            </a:extLst>
          </p:cNvPr>
          <p:cNvSpPr/>
          <p:nvPr/>
        </p:nvSpPr>
        <p:spPr>
          <a:xfrm>
            <a:off x="558195" y="3023291"/>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7" name="TextBox 6">
            <a:extLst>
              <a:ext uri="{FF2B5EF4-FFF2-40B4-BE49-F238E27FC236}">
                <a16:creationId xmlns:a16="http://schemas.microsoft.com/office/drawing/2014/main" id="{A6B237DB-0781-0404-588B-EE915EA5F35D}"/>
              </a:ext>
            </a:extLst>
          </p:cNvPr>
          <p:cNvSpPr txBox="1"/>
          <p:nvPr/>
        </p:nvSpPr>
        <p:spPr>
          <a:xfrm>
            <a:off x="612142" y="3133488"/>
            <a:ext cx="1997892" cy="2619820"/>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dirty="0">
                <a:solidFill>
                  <a:schemeClr val="bg1"/>
                </a:solidFill>
              </a:rPr>
              <a:t>You want to prepare an intensive one-week summer course together with your project partners. How would you organize communication and engagement between your team members?</a:t>
            </a: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13767EB9-B031-E627-A899-80A3677D40F5}"/>
              </a:ext>
            </a:extLst>
          </p:cNvPr>
          <p:cNvSpPr/>
          <p:nvPr/>
        </p:nvSpPr>
        <p:spPr>
          <a:xfrm>
            <a:off x="558195" y="5992152"/>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9" name="TextBox 8">
            <a:extLst>
              <a:ext uri="{FF2B5EF4-FFF2-40B4-BE49-F238E27FC236}">
                <a16:creationId xmlns:a16="http://schemas.microsoft.com/office/drawing/2014/main" id="{FAA3B5C4-37F8-B773-A31C-9E6378AFEAE6}"/>
              </a:ext>
            </a:extLst>
          </p:cNvPr>
          <p:cNvSpPr txBox="1"/>
          <p:nvPr/>
        </p:nvSpPr>
        <p:spPr>
          <a:xfrm>
            <a:off x="551066" y="6102349"/>
            <a:ext cx="2050243" cy="2364045"/>
          </a:xfrm>
          <a:prstGeom prst="rect">
            <a:avLst/>
          </a:prstGeom>
          <a:noFill/>
        </p:spPr>
        <p:txBody>
          <a:bodyPr wrap="square" lIns="91440" tIns="45720" rIns="91440" bIns="45720" rtlCol="0" anchor="t">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US" sz="500" dirty="0">
              <a:solidFill>
                <a:schemeClr val="bg1"/>
              </a:solidFill>
              <a:ea typeface="+mn-lt"/>
              <a:cs typeface="+mn-lt"/>
            </a:endParaRPr>
          </a:p>
          <a:p>
            <a:pPr algn="ctr"/>
            <a:r>
              <a:rPr lang="en-GB" sz="1400" dirty="0">
                <a:solidFill>
                  <a:schemeClr val="bg1"/>
                </a:solidFill>
                <a:ea typeface="+mn-lt"/>
                <a:cs typeface="+mn-lt"/>
              </a:rPr>
              <a:t>You want to organise a review and evaluate a course and all its course materials. What would you do to collaborate with colleagues to facilitate a course evaluation digitally?</a:t>
            </a:r>
            <a:endParaRPr lang="en-GB" sz="1400" dirty="0">
              <a:solidFill>
                <a:schemeClr val="bg1"/>
              </a:solidFill>
            </a:endParaRPr>
          </a:p>
          <a:p>
            <a:pPr algn="ctr"/>
            <a:endParaRPr lang="en-GB" sz="1400" dirty="0">
              <a:solidFill>
                <a:schemeClr val="bg1"/>
              </a:solidFill>
              <a:ea typeface="Calibri" panose="020F050202020403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38A16BA8-32AB-C158-2F97-A7781DC1A504}"/>
              </a:ext>
            </a:extLst>
          </p:cNvPr>
          <p:cNvSpPr/>
          <p:nvPr/>
        </p:nvSpPr>
        <p:spPr>
          <a:xfrm>
            <a:off x="4187612" y="46562"/>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1" name="TextBox 10">
            <a:extLst>
              <a:ext uri="{FF2B5EF4-FFF2-40B4-BE49-F238E27FC236}">
                <a16:creationId xmlns:a16="http://schemas.microsoft.com/office/drawing/2014/main" id="{3E3AD62D-3E9B-A657-89EA-44AB881CC0B8}"/>
              </a:ext>
            </a:extLst>
          </p:cNvPr>
          <p:cNvSpPr txBox="1"/>
          <p:nvPr/>
        </p:nvSpPr>
        <p:spPr>
          <a:xfrm>
            <a:off x="4299876" y="162549"/>
            <a:ext cx="1896505" cy="1933158"/>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dirty="0">
                <a:solidFill>
                  <a:schemeClr val="bg1"/>
                </a:solidFill>
                <a:latin typeface="Calibri" panose="020F0502020204030204" pitchFamily="34" charset="0"/>
              </a:rPr>
              <a:t>What types of resources can they compile/produce as a component of the course evaluation and to support their learning process?</a:t>
            </a:r>
            <a:endParaRPr lang="en-GB" sz="1400" dirty="0">
              <a:solidFill>
                <a:schemeClr val="bg1"/>
              </a:solidFill>
              <a:ea typeface="Calibri" panose="020F050202020403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171D17BA-9136-0CA9-BEF1-21DE2158CE07}"/>
              </a:ext>
            </a:extLst>
          </p:cNvPr>
          <p:cNvSpPr/>
          <p:nvPr/>
        </p:nvSpPr>
        <p:spPr>
          <a:xfrm>
            <a:off x="4187612" y="3000777"/>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3" name="TextBox 12">
            <a:extLst>
              <a:ext uri="{FF2B5EF4-FFF2-40B4-BE49-F238E27FC236}">
                <a16:creationId xmlns:a16="http://schemas.microsoft.com/office/drawing/2014/main" id="{249AF7CB-C65C-E84F-FAAA-CD7A4B78369C}"/>
              </a:ext>
            </a:extLst>
          </p:cNvPr>
          <p:cNvSpPr txBox="1"/>
          <p:nvPr/>
        </p:nvSpPr>
        <p:spPr>
          <a:xfrm>
            <a:off x="4294436" y="3116764"/>
            <a:ext cx="1896505" cy="1502271"/>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algn="ctr"/>
            <a:r>
              <a:rPr lang="en-US" sz="1400" dirty="0">
                <a:solidFill>
                  <a:schemeClr val="bg1"/>
                </a:solidFill>
                <a:latin typeface="Calibri" panose="020F0502020204030204" pitchFamily="34" charset="0"/>
              </a:rPr>
              <a:t>What strategies would you use to help them to get the best results? How would you prepare the strategies?</a:t>
            </a:r>
            <a:endParaRPr lang="en-GB" sz="1400" dirty="0">
              <a:solidFill>
                <a:schemeClr val="bg1"/>
              </a:solidFill>
              <a:ea typeface="Calibri" panose="020F050202020403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31469D93-A35F-D541-5BD1-2BBCEA8870DC}"/>
              </a:ext>
            </a:extLst>
          </p:cNvPr>
          <p:cNvSpPr/>
          <p:nvPr/>
        </p:nvSpPr>
        <p:spPr>
          <a:xfrm>
            <a:off x="4187612" y="5954992"/>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5" name="TextBox 14">
            <a:extLst>
              <a:ext uri="{FF2B5EF4-FFF2-40B4-BE49-F238E27FC236}">
                <a16:creationId xmlns:a16="http://schemas.microsoft.com/office/drawing/2014/main" id="{4BDD4BB0-2AA1-7FAC-B4EC-D2CB2CE71A16}"/>
              </a:ext>
            </a:extLst>
          </p:cNvPr>
          <p:cNvSpPr txBox="1"/>
          <p:nvPr/>
        </p:nvSpPr>
        <p:spPr>
          <a:xfrm>
            <a:off x="4294435" y="6073105"/>
            <a:ext cx="1896505" cy="2794932"/>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b="0" i="0" dirty="0">
                <a:solidFill>
                  <a:schemeClr val="bg1"/>
                </a:solidFill>
                <a:effectLst/>
                <a:latin typeface="Calibri" panose="020F0502020204030204" pitchFamily="34" charset="0"/>
              </a:rPr>
              <a:t>You are confronted with a wealth of digital (educational) resources for teaching. What would be your approach to effectively identify resources that best fit the course's learning objectives, its learner group and your teaching style</a:t>
            </a:r>
            <a:r>
              <a:rPr lang="en-US" sz="1400" dirty="0">
                <a:solidFill>
                  <a:schemeClr val="bg1"/>
                </a:solidFill>
                <a:latin typeface="Calibri" panose="020F0502020204030204" pitchFamily="34" charset="0"/>
              </a:rPr>
              <a:t>?</a:t>
            </a:r>
            <a:endParaRPr lang="en-US" sz="1800" dirty="0">
              <a:solidFill>
                <a:schemeClr val="bg1"/>
              </a:solidFill>
            </a:endParaRPr>
          </a:p>
        </p:txBody>
      </p:sp>
    </p:spTree>
    <p:extLst>
      <p:ext uri="{BB962C8B-B14F-4D97-AF65-F5344CB8AC3E}">
        <p14:creationId xmlns:p14="http://schemas.microsoft.com/office/powerpoint/2010/main" val="2726420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96F9022-44EE-D09C-E439-9253FD1797C7}"/>
              </a:ext>
            </a:extLst>
          </p:cNvPr>
          <p:cNvSpPr/>
          <p:nvPr/>
        </p:nvSpPr>
        <p:spPr>
          <a:xfrm>
            <a:off x="543418" y="3006491"/>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3" name="TextBox 2">
            <a:extLst>
              <a:ext uri="{FF2B5EF4-FFF2-40B4-BE49-F238E27FC236}">
                <a16:creationId xmlns:a16="http://schemas.microsoft.com/office/drawing/2014/main" id="{204DECFD-E6F7-C72B-8293-D4269185140F}"/>
              </a:ext>
            </a:extLst>
          </p:cNvPr>
          <p:cNvSpPr txBox="1"/>
          <p:nvPr/>
        </p:nvSpPr>
        <p:spPr>
          <a:xfrm>
            <a:off x="543420" y="3111420"/>
            <a:ext cx="2110153" cy="1186159"/>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latin typeface="Calibri" panose="020F0502020204030204" pitchFamily="34" charset="0"/>
              </a:rPr>
              <a:t>You want to engage multilevel students in the same course.</a:t>
            </a:r>
          </a:p>
        </p:txBody>
      </p:sp>
      <p:sp>
        <p:nvSpPr>
          <p:cNvPr id="16" name="Rectangle: Rounded Corners 15">
            <a:extLst>
              <a:ext uri="{FF2B5EF4-FFF2-40B4-BE49-F238E27FC236}">
                <a16:creationId xmlns:a16="http://schemas.microsoft.com/office/drawing/2014/main" id="{C937CF2C-6462-E599-1F88-727573467602}"/>
              </a:ext>
            </a:extLst>
          </p:cNvPr>
          <p:cNvSpPr/>
          <p:nvPr/>
        </p:nvSpPr>
        <p:spPr>
          <a:xfrm>
            <a:off x="543418" y="54430"/>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solidFill>
                <a:schemeClr val="bg1"/>
              </a:solidFill>
            </a:endParaRPr>
          </a:p>
        </p:txBody>
      </p:sp>
      <p:sp>
        <p:nvSpPr>
          <p:cNvPr id="17" name="TextBox 16">
            <a:extLst>
              <a:ext uri="{FF2B5EF4-FFF2-40B4-BE49-F238E27FC236}">
                <a16:creationId xmlns:a16="http://schemas.microsoft.com/office/drawing/2014/main" id="{E597852D-7A62-FCB4-D5AB-620AF403B7FD}"/>
              </a:ext>
            </a:extLst>
          </p:cNvPr>
          <p:cNvSpPr txBox="1"/>
          <p:nvPr/>
        </p:nvSpPr>
        <p:spPr>
          <a:xfrm>
            <a:off x="599549" y="159357"/>
            <a:ext cx="1997892" cy="2426818"/>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latin typeface="Calibri" panose="020F0502020204030204" pitchFamily="34" charset="0"/>
              </a:rPr>
              <a:t>You want to assess what students already know of a subject at a beginning of a course.</a:t>
            </a:r>
          </a:p>
          <a:p>
            <a:pPr algn="ctr"/>
            <a:br>
              <a:rPr lang="en-US" sz="1600" dirty="0">
                <a:solidFill>
                  <a:schemeClr val="bg1"/>
                </a:solidFill>
                <a:latin typeface="Calibri" panose="020F0502020204030204" pitchFamily="34" charset="0"/>
              </a:rPr>
            </a:br>
            <a:endParaRPr lang="en-US" sz="1600" dirty="0">
              <a:solidFill>
                <a:schemeClr val="bg1"/>
              </a:solidFill>
              <a:latin typeface="Calibri" panose="020F050202020403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72D0EA5F-86D5-D04A-23C9-EE2DB9E5E3A6}"/>
              </a:ext>
            </a:extLst>
          </p:cNvPr>
          <p:cNvSpPr/>
          <p:nvPr/>
        </p:nvSpPr>
        <p:spPr>
          <a:xfrm>
            <a:off x="543418" y="5977812"/>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9" name="TextBox 18">
            <a:extLst>
              <a:ext uri="{FF2B5EF4-FFF2-40B4-BE49-F238E27FC236}">
                <a16:creationId xmlns:a16="http://schemas.microsoft.com/office/drawing/2014/main" id="{0A0FA29D-B34A-FE3C-544C-63BB3E05CA1A}"/>
              </a:ext>
            </a:extLst>
          </p:cNvPr>
          <p:cNvSpPr txBox="1"/>
          <p:nvPr/>
        </p:nvSpPr>
        <p:spPr>
          <a:xfrm>
            <a:off x="543420" y="6082741"/>
            <a:ext cx="2110153" cy="939937"/>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b="0" i="0" dirty="0">
                <a:solidFill>
                  <a:schemeClr val="bg1"/>
                </a:solidFill>
                <a:effectLst/>
                <a:latin typeface="Calibri" panose="020F0502020204030204" pitchFamily="34" charset="0"/>
              </a:rPr>
              <a:t>You want the students to pitch their project.</a:t>
            </a:r>
            <a:endParaRPr lang="en-US" sz="1600" dirty="0">
              <a:solidFill>
                <a:schemeClr val="bg1"/>
              </a:solidFill>
              <a:latin typeface="Calibri" panose="020F0502020204030204" pitchFamily="34" charset="0"/>
            </a:endParaRPr>
          </a:p>
        </p:txBody>
      </p:sp>
      <p:sp>
        <p:nvSpPr>
          <p:cNvPr id="20" name="Rectangle: Rounded Corners 19">
            <a:extLst>
              <a:ext uri="{FF2B5EF4-FFF2-40B4-BE49-F238E27FC236}">
                <a16:creationId xmlns:a16="http://schemas.microsoft.com/office/drawing/2014/main" id="{EB178269-BD4F-19B8-8EF8-C761AFE2AD0D}"/>
              </a:ext>
            </a:extLst>
          </p:cNvPr>
          <p:cNvSpPr/>
          <p:nvPr/>
        </p:nvSpPr>
        <p:spPr>
          <a:xfrm>
            <a:off x="4199213" y="54430"/>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21" name="Rectangle: Rounded Corners 20">
            <a:extLst>
              <a:ext uri="{FF2B5EF4-FFF2-40B4-BE49-F238E27FC236}">
                <a16:creationId xmlns:a16="http://schemas.microsoft.com/office/drawing/2014/main" id="{633E104E-F95D-C543-4A09-90829FA5152B}"/>
              </a:ext>
            </a:extLst>
          </p:cNvPr>
          <p:cNvSpPr/>
          <p:nvPr/>
        </p:nvSpPr>
        <p:spPr>
          <a:xfrm>
            <a:off x="4215790" y="3017375"/>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22" name="TextBox 21">
            <a:extLst>
              <a:ext uri="{FF2B5EF4-FFF2-40B4-BE49-F238E27FC236}">
                <a16:creationId xmlns:a16="http://schemas.microsoft.com/office/drawing/2014/main" id="{0AAF4130-946D-5D84-0901-B2A960CA9545}"/>
              </a:ext>
            </a:extLst>
          </p:cNvPr>
          <p:cNvSpPr txBox="1"/>
          <p:nvPr/>
        </p:nvSpPr>
        <p:spPr>
          <a:xfrm>
            <a:off x="4356894" y="3111420"/>
            <a:ext cx="1894158" cy="2152320"/>
          </a:xfrm>
          <a:prstGeom prst="rect">
            <a:avLst/>
          </a:prstGeom>
          <a:noFill/>
        </p:spPr>
        <p:txBody>
          <a:bodyPr wrap="square" lIns="91440" tIns="45720" rIns="91440" bIns="45720" rtlCol="0" anchor="t">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latin typeface="Calibri"/>
                <a:cs typeface="Calibri"/>
              </a:rPr>
              <a:t>You want to promote Digital Competency beyond the use of the tools.</a:t>
            </a:r>
          </a:p>
          <a:p>
            <a:pPr algn="ctr"/>
            <a:br>
              <a:rPr lang="en-US" sz="1600" dirty="0">
                <a:solidFill>
                  <a:schemeClr val="bg1"/>
                </a:solidFill>
                <a:latin typeface="Calibri" panose="020F0502020204030204" pitchFamily="34" charset="0"/>
              </a:rPr>
            </a:br>
            <a:endParaRPr lang="en-US" sz="1600" dirty="0">
              <a:solidFill>
                <a:schemeClr val="bg1"/>
              </a:solidFill>
              <a:latin typeface="Calibri" panose="020F050202020403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163760CD-9DD3-F4BB-779D-4687C972FA0B}"/>
              </a:ext>
            </a:extLst>
          </p:cNvPr>
          <p:cNvSpPr txBox="1"/>
          <p:nvPr/>
        </p:nvSpPr>
        <p:spPr>
          <a:xfrm>
            <a:off x="4269737" y="159357"/>
            <a:ext cx="1997892" cy="2180597"/>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dirty="0">
                <a:solidFill>
                  <a:schemeClr val="bg1"/>
                </a:solidFill>
                <a:latin typeface="Calibri" panose="020F0502020204030204" pitchFamily="34" charset="0"/>
              </a:rPr>
              <a:t>You want your students to consider digital ethics in their research work.</a:t>
            </a:r>
          </a:p>
          <a:p>
            <a:pPr algn="ctr"/>
            <a:br>
              <a:rPr lang="en-US" sz="1600" dirty="0">
                <a:solidFill>
                  <a:schemeClr val="bg1"/>
                </a:solidFill>
                <a:latin typeface="Calibri" panose="020F0502020204030204" pitchFamily="34" charset="0"/>
              </a:rPr>
            </a:br>
            <a:endParaRPr lang="en-US" sz="1600" dirty="0">
              <a:solidFill>
                <a:schemeClr val="bg1"/>
              </a:solidFill>
              <a:latin typeface="Calibri" panose="020F050202020403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6B1D4E91-FC53-3E93-500B-4D64AA06E5FF}"/>
              </a:ext>
            </a:extLst>
          </p:cNvPr>
          <p:cNvSpPr/>
          <p:nvPr/>
        </p:nvSpPr>
        <p:spPr>
          <a:xfrm>
            <a:off x="4208794" y="5986236"/>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25" name="TextBox 24">
            <a:extLst>
              <a:ext uri="{FF2B5EF4-FFF2-40B4-BE49-F238E27FC236}">
                <a16:creationId xmlns:a16="http://schemas.microsoft.com/office/drawing/2014/main" id="{4C4C9CA2-84C0-8807-E959-A7F9F2AA9180}"/>
              </a:ext>
            </a:extLst>
          </p:cNvPr>
          <p:cNvSpPr txBox="1"/>
          <p:nvPr/>
        </p:nvSpPr>
        <p:spPr>
          <a:xfrm>
            <a:off x="4269737" y="6074365"/>
            <a:ext cx="1997892" cy="2490875"/>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500" dirty="0">
              <a:solidFill>
                <a:schemeClr val="bg1"/>
              </a:solidFill>
            </a:endParaRPr>
          </a:p>
          <a:p>
            <a:pPr algn="ctr"/>
            <a:r>
              <a:rPr lang="en-US" sz="1600" b="0" i="0" dirty="0">
                <a:solidFill>
                  <a:schemeClr val="bg1"/>
                </a:solidFill>
                <a:effectLst/>
                <a:latin typeface="Calibri" panose="020F0502020204030204" pitchFamily="34" charset="0"/>
              </a:rPr>
              <a:t>You want your students to use social media platforms to engage in collaborative work.</a:t>
            </a:r>
            <a:endParaRPr lang="en-US" sz="1600" b="0" i="0" dirty="0">
              <a:solidFill>
                <a:srgbClr val="000000"/>
              </a:solidFill>
              <a:effectLst/>
              <a:latin typeface="Segoe UI" panose="020B0502040204020203" pitchFamily="34" charset="0"/>
            </a:endParaRPr>
          </a:p>
          <a:p>
            <a:pPr algn="l"/>
            <a:br>
              <a:rPr lang="en-US" sz="1800" b="0" i="0" dirty="0">
                <a:solidFill>
                  <a:srgbClr val="000000"/>
                </a:solidFill>
                <a:effectLst/>
                <a:latin typeface="Calibri" panose="020F0502020204030204" pitchFamily="34" charset="0"/>
              </a:rPr>
            </a:br>
            <a:endParaRPr lang="en-US" sz="1800" b="0" i="0" dirty="0">
              <a:solidFill>
                <a:srgbClr val="000000"/>
              </a:solidFill>
              <a:effectLst/>
              <a:latin typeface="Calibri" panose="020F050202020403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27355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B5F18275-3055-30A5-18A2-324C924F5FC0}"/>
              </a:ext>
            </a:extLst>
          </p:cNvPr>
          <p:cNvSpPr/>
          <p:nvPr/>
        </p:nvSpPr>
        <p:spPr>
          <a:xfrm>
            <a:off x="545120" y="3028147"/>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5" name="TextBox 4">
            <a:extLst>
              <a:ext uri="{FF2B5EF4-FFF2-40B4-BE49-F238E27FC236}">
                <a16:creationId xmlns:a16="http://schemas.microsoft.com/office/drawing/2014/main" id="{E9C3EC94-A369-FCB3-7FD9-59A45746A458}"/>
              </a:ext>
            </a:extLst>
          </p:cNvPr>
          <p:cNvSpPr txBox="1"/>
          <p:nvPr/>
        </p:nvSpPr>
        <p:spPr>
          <a:xfrm>
            <a:off x="545121" y="3133075"/>
            <a:ext cx="2110153" cy="1634935"/>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dirty="0">
                <a:solidFill>
                  <a:schemeClr val="bg1"/>
                </a:solidFill>
                <a:latin typeface="Calibri" panose="020F0502020204030204" pitchFamily="34" charset="0"/>
              </a:rPr>
              <a:t>How to engage students with very different competences towards the same content?</a:t>
            </a:r>
          </a:p>
          <a:p>
            <a:pPr algn="ctr"/>
            <a:endParaRPr lang="en-US" sz="600"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4C06E2FD-37CE-FFDD-816B-EC124E765D00}"/>
              </a:ext>
            </a:extLst>
          </p:cNvPr>
          <p:cNvSpPr/>
          <p:nvPr/>
        </p:nvSpPr>
        <p:spPr>
          <a:xfrm>
            <a:off x="545120" y="65316"/>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solidFill>
                <a:schemeClr val="bg1"/>
              </a:solidFill>
            </a:endParaRPr>
          </a:p>
        </p:txBody>
      </p:sp>
      <p:sp>
        <p:nvSpPr>
          <p:cNvPr id="7" name="TextBox 6">
            <a:extLst>
              <a:ext uri="{FF2B5EF4-FFF2-40B4-BE49-F238E27FC236}">
                <a16:creationId xmlns:a16="http://schemas.microsoft.com/office/drawing/2014/main" id="{2FBC13CC-862E-3891-D4DB-42F4BD81C105}"/>
              </a:ext>
            </a:extLst>
          </p:cNvPr>
          <p:cNvSpPr txBox="1"/>
          <p:nvPr/>
        </p:nvSpPr>
        <p:spPr>
          <a:xfrm>
            <a:off x="601251" y="170245"/>
            <a:ext cx="1997892" cy="2835263"/>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dirty="0">
                <a:solidFill>
                  <a:schemeClr val="bg1"/>
                </a:solidFill>
                <a:latin typeface="Calibri" panose="020F0502020204030204" pitchFamily="34" charset="0"/>
              </a:rPr>
              <a:t>You want to create a way to obtain the current level of knowledge of participants in the class. How would you organize it in a way that everyone feels free to share what they know and what they don't know? </a:t>
            </a:r>
          </a:p>
          <a:p>
            <a:pPr algn="ctr"/>
            <a:endParaRPr lang="en-US" sz="1400"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9B293E88-A5EE-8674-FFFF-8B9C4315D0B7}"/>
              </a:ext>
            </a:extLst>
          </p:cNvPr>
          <p:cNvSpPr/>
          <p:nvPr/>
        </p:nvSpPr>
        <p:spPr>
          <a:xfrm>
            <a:off x="545120" y="5990978"/>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9" name="TextBox 8">
            <a:extLst>
              <a:ext uri="{FF2B5EF4-FFF2-40B4-BE49-F238E27FC236}">
                <a16:creationId xmlns:a16="http://schemas.microsoft.com/office/drawing/2014/main" id="{3A5B5BBD-5C29-D8A7-4DDD-5DAEE16DC05B}"/>
              </a:ext>
            </a:extLst>
          </p:cNvPr>
          <p:cNvSpPr txBox="1"/>
          <p:nvPr/>
        </p:nvSpPr>
        <p:spPr>
          <a:xfrm>
            <a:off x="545121" y="6095906"/>
            <a:ext cx="2110153" cy="2496709"/>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b="0" i="0" dirty="0">
                <a:solidFill>
                  <a:schemeClr val="bg1"/>
                </a:solidFill>
                <a:effectLst/>
                <a:latin typeface="Calibri" panose="020F0502020204030204" pitchFamily="34" charset="0"/>
              </a:rPr>
              <a:t>How do you incorporate students with communication difficulties, such as stuttering, a fear of presenting or anxiety in general?</a:t>
            </a:r>
          </a:p>
          <a:p>
            <a:pPr algn="ctr"/>
            <a:r>
              <a:rPr lang="en-US" sz="1400" dirty="0">
                <a:solidFill>
                  <a:schemeClr val="bg1"/>
                </a:solidFill>
                <a:latin typeface="Calibri" panose="020F0502020204030204" pitchFamily="34" charset="0"/>
              </a:rPr>
              <a:t> </a:t>
            </a:r>
          </a:p>
          <a:p>
            <a:pPr algn="ctr"/>
            <a:endParaRPr lang="en-US" sz="600"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C8FC6938-A15F-11BF-7F8C-C128E2AB7183}"/>
              </a:ext>
            </a:extLst>
          </p:cNvPr>
          <p:cNvSpPr/>
          <p:nvPr/>
        </p:nvSpPr>
        <p:spPr>
          <a:xfrm>
            <a:off x="4202728" y="66394"/>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11" name="Rectangle: Rounded Corners 10">
            <a:extLst>
              <a:ext uri="{FF2B5EF4-FFF2-40B4-BE49-F238E27FC236}">
                <a16:creationId xmlns:a16="http://schemas.microsoft.com/office/drawing/2014/main" id="{13026C75-9D3A-00D3-6A9C-5F6FFD8683CE}"/>
              </a:ext>
            </a:extLst>
          </p:cNvPr>
          <p:cNvSpPr/>
          <p:nvPr/>
        </p:nvSpPr>
        <p:spPr>
          <a:xfrm>
            <a:off x="4202728" y="3013501"/>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12" name="TextBox 11">
            <a:extLst>
              <a:ext uri="{FF2B5EF4-FFF2-40B4-BE49-F238E27FC236}">
                <a16:creationId xmlns:a16="http://schemas.microsoft.com/office/drawing/2014/main" id="{56F0669D-8324-FF54-2111-D8764D9A2E02}"/>
              </a:ext>
            </a:extLst>
          </p:cNvPr>
          <p:cNvSpPr txBox="1"/>
          <p:nvPr/>
        </p:nvSpPr>
        <p:spPr>
          <a:xfrm>
            <a:off x="4256675" y="3123698"/>
            <a:ext cx="1997892" cy="2004267"/>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dirty="0">
                <a:solidFill>
                  <a:schemeClr val="bg1"/>
                </a:solidFill>
                <a:latin typeface="Calibri" panose="020F0502020204030204" pitchFamily="34" charset="0"/>
              </a:rPr>
              <a:t>How do you help your students get a deeper understanding of the process when using tools to achieve an objective?</a:t>
            </a:r>
          </a:p>
          <a:p>
            <a:pPr algn="ctr"/>
            <a:endParaRPr lang="en-GB" sz="1600" u="sng" dirty="0">
              <a:solidFill>
                <a:schemeClr val="bg1"/>
              </a:solidFill>
              <a:ea typeface="Calibri" panose="020F0502020204030204" pitchFamily="34" charset="0"/>
              <a:cs typeface="Arial" panose="020B060402020202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6CA36C87-A498-313B-9025-DC95D23C4ACC}"/>
              </a:ext>
            </a:extLst>
          </p:cNvPr>
          <p:cNvSpPr txBox="1"/>
          <p:nvPr/>
        </p:nvSpPr>
        <p:spPr>
          <a:xfrm>
            <a:off x="4256675" y="170245"/>
            <a:ext cx="1997892" cy="2835263"/>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400" dirty="0">
                <a:solidFill>
                  <a:schemeClr val="bg1"/>
                </a:solidFill>
                <a:latin typeface="Calibri" panose="020F0502020204030204" pitchFamily="34" charset="0"/>
              </a:rPr>
              <a:t>Your students will be collecting data among other students and staff at your institution using a digital questionnaires. Which considerations would you have them make before approving the data collection?</a:t>
            </a:r>
          </a:p>
          <a:p>
            <a:pPr algn="ctr"/>
            <a:endParaRPr lang="en-US" sz="1400"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8B8DA593-991F-51E4-D83B-BCBB138B2FF0}"/>
              </a:ext>
            </a:extLst>
          </p:cNvPr>
          <p:cNvSpPr/>
          <p:nvPr/>
        </p:nvSpPr>
        <p:spPr>
          <a:xfrm>
            <a:off x="4202728" y="5982362"/>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15" name="TextBox 14">
            <a:extLst>
              <a:ext uri="{FF2B5EF4-FFF2-40B4-BE49-F238E27FC236}">
                <a16:creationId xmlns:a16="http://schemas.microsoft.com/office/drawing/2014/main" id="{4EA2E227-86DF-A7EE-9A34-21DAEB98A6F1}"/>
              </a:ext>
            </a:extLst>
          </p:cNvPr>
          <p:cNvSpPr txBox="1"/>
          <p:nvPr/>
        </p:nvSpPr>
        <p:spPr>
          <a:xfrm>
            <a:off x="4256675" y="6092559"/>
            <a:ext cx="1997892" cy="3266151"/>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GB" sz="500" u="sng" dirty="0">
              <a:solidFill>
                <a:schemeClr val="bg1"/>
              </a:solidFill>
              <a:ea typeface="Calibri" panose="020F0502020204030204" pitchFamily="34" charset="0"/>
              <a:cs typeface="Arial" panose="020B0604020202020204" pitchFamily="34" charset="0"/>
            </a:endParaRPr>
          </a:p>
          <a:p>
            <a:pPr algn="ctr"/>
            <a:r>
              <a:rPr lang="en-US" sz="1200" dirty="0">
                <a:solidFill>
                  <a:schemeClr val="bg1"/>
                </a:solidFill>
                <a:latin typeface="Calibri" panose="020F0502020204030204" pitchFamily="34" charset="0"/>
              </a:rPr>
              <a:t> </a:t>
            </a:r>
            <a:r>
              <a:rPr lang="en-US" sz="1400" b="0" i="0" dirty="0">
                <a:solidFill>
                  <a:schemeClr val="bg1"/>
                </a:solidFill>
                <a:effectLst/>
                <a:latin typeface="Calibri" panose="020F0502020204030204" pitchFamily="34" charset="0"/>
              </a:rPr>
              <a:t>You want your students to manage and share work progress as they develop collaborative work, by using available digital platforms. Which considerations would you have them make to use these responsibly and ethically?</a:t>
            </a:r>
            <a:endParaRPr lang="en-US" sz="1200" b="0" i="0" dirty="0">
              <a:solidFill>
                <a:schemeClr val="bg1"/>
              </a:solidFill>
              <a:effectLst/>
              <a:latin typeface="Segoe UI" panose="020B0502040204020203" pitchFamily="34" charset="0"/>
            </a:endParaRPr>
          </a:p>
          <a:p>
            <a:pPr algn="ctr"/>
            <a:endParaRPr lang="en-US" sz="1200" dirty="0">
              <a:solidFill>
                <a:schemeClr val="bg1"/>
              </a:solidFill>
              <a:latin typeface="Calibri" panose="020F0502020204030204" pitchFamily="34" charset="0"/>
            </a:endParaRPr>
          </a:p>
          <a:p>
            <a:pPr algn="ctr"/>
            <a:endParaRPr lang="en-GB" sz="1600" u="sng" dirty="0">
              <a:solidFill>
                <a:schemeClr val="bg1"/>
              </a:solidFill>
              <a:ea typeface="Calibri" panose="020F0502020204030204" pitchFamily="34" charset="0"/>
              <a:cs typeface="Arial" panose="020B060402020202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563890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7d5dab4-351c-4418-8d20-7a9926cf5d35" xsi:nil="true"/>
    <lcf76f155ced4ddcb4097134ff3c332f xmlns="c0d527f5-fd66-493a-83eb-71cc2cc8e49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A7E6E39F34ED9478294DCF703777E1E" ma:contentTypeVersion="15" ma:contentTypeDescription="Create a new document." ma:contentTypeScope="" ma:versionID="f41dd54765258e10d7541ef7a332abb2">
  <xsd:schema xmlns:xsd="http://www.w3.org/2001/XMLSchema" xmlns:xs="http://www.w3.org/2001/XMLSchema" xmlns:p="http://schemas.microsoft.com/office/2006/metadata/properties" xmlns:ns2="c0d527f5-fd66-493a-83eb-71cc2cc8e496" xmlns:ns3="97d5dab4-351c-4418-8d20-7a9926cf5d35" targetNamespace="http://schemas.microsoft.com/office/2006/metadata/properties" ma:root="true" ma:fieldsID="47f33f8d39c420199064a65f6503eca1" ns2:_="" ns3:_="">
    <xsd:import namespace="c0d527f5-fd66-493a-83eb-71cc2cc8e496"/>
    <xsd:import namespace="97d5dab4-351c-4418-8d20-7a9926cf5d35"/>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d527f5-fd66-493a-83eb-71cc2cc8e4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7d5dab4-351c-4418-8d20-7a9926cf5d35"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bc745ae4-b254-42e8-a07d-541d0a992981}" ma:internalName="TaxCatchAll" ma:showField="CatchAllData" ma:web="97d5dab4-351c-4418-8d20-7a9926cf5d35">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26922A-B202-415B-B4E7-9757B009DE07}">
  <ds:schemaRefs>
    <ds:schemaRef ds:uri="http://schemas.microsoft.com/office/infopath/2007/PartnerControls"/>
    <ds:schemaRef ds:uri="http://purl.org/dc/terms/"/>
    <ds:schemaRef ds:uri="http://www.w3.org/XML/1998/namespace"/>
    <ds:schemaRef ds:uri="97d5dab4-351c-4418-8d20-7a9926cf5d35"/>
    <ds:schemaRef ds:uri="http://schemas.microsoft.com/office/2006/documentManagement/types"/>
    <ds:schemaRef ds:uri="http://purl.org/dc/dcmitype/"/>
    <ds:schemaRef ds:uri="http://schemas.microsoft.com/office/2006/metadata/properties"/>
    <ds:schemaRef ds:uri="http://schemas.openxmlformats.org/package/2006/metadata/core-properties"/>
    <ds:schemaRef ds:uri="c0d527f5-fd66-493a-83eb-71cc2cc8e496"/>
    <ds:schemaRef ds:uri="http://purl.org/dc/elements/1.1/"/>
  </ds:schemaRefs>
</ds:datastoreItem>
</file>

<file path=customXml/itemProps2.xml><?xml version="1.0" encoding="utf-8"?>
<ds:datastoreItem xmlns:ds="http://schemas.openxmlformats.org/officeDocument/2006/customXml" ds:itemID="{6240D732-4A80-4222-87A1-46712CE7C5E1}">
  <ds:schemaRefs>
    <ds:schemaRef ds:uri="http://schemas.microsoft.com/sharepoint/v3/contenttype/forms"/>
  </ds:schemaRefs>
</ds:datastoreItem>
</file>

<file path=customXml/itemProps3.xml><?xml version="1.0" encoding="utf-8"?>
<ds:datastoreItem xmlns:ds="http://schemas.openxmlformats.org/officeDocument/2006/customXml" ds:itemID="{A938B692-461E-429B-8A5F-9E96859E1054}"/>
</file>

<file path=docProps/app.xml><?xml version="1.0" encoding="utf-8"?>
<Properties xmlns="http://schemas.openxmlformats.org/officeDocument/2006/extended-properties" xmlns:vt="http://schemas.openxmlformats.org/officeDocument/2006/docPropsVTypes">
  <Template>Office Theme</Template>
  <TotalTime>1034</TotalTime>
  <Words>863</Words>
  <Application>Microsoft Office PowerPoint</Application>
  <PresentationFormat>A4 Paper (210x297 mm)</PresentationFormat>
  <Paragraphs>119</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Segoe UI</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Shenderov EA, Eugene</dc:creator>
  <cp:lastModifiedBy>Selzener M, Melissa</cp:lastModifiedBy>
  <cp:revision>53</cp:revision>
  <cp:lastPrinted>2023-03-08T11:28:54Z</cp:lastPrinted>
  <dcterms:created xsi:type="dcterms:W3CDTF">2023-03-08T08:34:22Z</dcterms:created>
  <dcterms:modified xsi:type="dcterms:W3CDTF">2025-03-05T11:41:08Z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0x0101000A7E6E39F34ED9478294DCF703777E1E</vt:lpwstr>
  </property>
  <property fmtid="{D5CDD505-2E9C-101B-9397-08002B2CF9AE}" pid="3" name="MediaServiceImageTags">
    <vt:lpwstr/>
  </property>
</Properties>
</file>