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2383"/>
    <a:srgbClr val="D12999"/>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A23C1F-C1A0-4602-AC2D-45D1DC52C01A}" v="1" dt="2025-03-05T11:51:45.8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77" d="100"/>
          <a:sy n="77" d="100"/>
        </p:scale>
        <p:origin x="648"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nderov EA, Eugene" userId="S::e.a.shenderov@pl.hanze.nl::63177a2a-4330-4e8d-a1ca-3b5df8f833bd" providerId="AD" clId="Web-{98B0F4A3-01F6-CFDA-263A-C759686EEC15}"/>
    <pc:docChg chg="modSld">
      <pc:chgData name="Shenderov EA, Eugene" userId="S::e.a.shenderov@pl.hanze.nl::63177a2a-4330-4e8d-a1ca-3b5df8f833bd" providerId="AD" clId="Web-{98B0F4A3-01F6-CFDA-263A-C759686EEC15}" dt="2023-09-18T13:39:48.678" v="7" actId="20577"/>
      <pc:docMkLst>
        <pc:docMk/>
      </pc:docMkLst>
      <pc:sldChg chg="modSp">
        <pc:chgData name="Shenderov EA, Eugene" userId="S::e.a.shenderov@pl.hanze.nl::63177a2a-4330-4e8d-a1ca-3b5df8f833bd" providerId="AD" clId="Web-{98B0F4A3-01F6-CFDA-263A-C759686EEC15}" dt="2023-09-18T13:39:32.380" v="2" actId="20577"/>
        <pc:sldMkLst>
          <pc:docMk/>
          <pc:sldMk cId="3620818289" sldId="256"/>
        </pc:sldMkLst>
      </pc:sldChg>
      <pc:sldChg chg="modSp">
        <pc:chgData name="Shenderov EA, Eugene" userId="S::e.a.shenderov@pl.hanze.nl::63177a2a-4330-4e8d-a1ca-3b5df8f833bd" providerId="AD" clId="Web-{98B0F4A3-01F6-CFDA-263A-C759686EEC15}" dt="2023-09-18T13:39:48.678" v="7" actId="20577"/>
        <pc:sldMkLst>
          <pc:docMk/>
          <pc:sldMk cId="727395277" sldId="257"/>
        </pc:sldMkLst>
      </pc:sldChg>
    </pc:docChg>
  </pc:docChgLst>
  <pc:docChgLst>
    <pc:chgData name="Selzener M, Melissa" userId="55d1e294-65bf-4cec-9b44-b617a327c2df" providerId="ADAL" clId="{32A23C1F-C1A0-4602-AC2D-45D1DC52C01A}"/>
    <pc:docChg chg="undo custSel modSld">
      <pc:chgData name="Selzener M, Melissa" userId="55d1e294-65bf-4cec-9b44-b617a327c2df" providerId="ADAL" clId="{32A23C1F-C1A0-4602-AC2D-45D1DC52C01A}" dt="2025-03-05T12:15:35.803" v="218" actId="20577"/>
      <pc:docMkLst>
        <pc:docMk/>
      </pc:docMkLst>
      <pc:sldChg chg="modSp mod">
        <pc:chgData name="Selzener M, Melissa" userId="55d1e294-65bf-4cec-9b44-b617a327c2df" providerId="ADAL" clId="{32A23C1F-C1A0-4602-AC2D-45D1DC52C01A}" dt="2025-03-05T11:46:59.122" v="118" actId="1076"/>
        <pc:sldMkLst>
          <pc:docMk/>
          <pc:sldMk cId="3620818289" sldId="256"/>
        </pc:sldMkLst>
        <pc:spChg chg="mod">
          <ac:chgData name="Selzener M, Melissa" userId="55d1e294-65bf-4cec-9b44-b617a327c2df" providerId="ADAL" clId="{32A23C1F-C1A0-4602-AC2D-45D1DC52C01A}" dt="2025-03-05T11:46:37.973" v="112" actId="14100"/>
          <ac:spMkLst>
            <pc:docMk/>
            <pc:sldMk cId="3620818289" sldId="256"/>
            <ac:spMk id="6" creationId="{09B60CB4-DD0F-F40D-B645-267CCE209FB2}"/>
          </ac:spMkLst>
        </pc:spChg>
        <pc:spChg chg="mod">
          <ac:chgData name="Selzener M, Melissa" userId="55d1e294-65bf-4cec-9b44-b617a327c2df" providerId="ADAL" clId="{32A23C1F-C1A0-4602-AC2D-45D1DC52C01A}" dt="2025-03-05T11:45:42.653" v="77" actId="255"/>
          <ac:spMkLst>
            <pc:docMk/>
            <pc:sldMk cId="3620818289" sldId="256"/>
            <ac:spMk id="7" creationId="{B683516C-724D-021E-B36E-E675032AB3D1}"/>
          </ac:spMkLst>
        </pc:spChg>
        <pc:spChg chg="mod">
          <ac:chgData name="Selzener M, Melissa" userId="55d1e294-65bf-4cec-9b44-b617a327c2df" providerId="ADAL" clId="{32A23C1F-C1A0-4602-AC2D-45D1DC52C01A}" dt="2025-03-05T11:45:39.329" v="76" actId="255"/>
          <ac:spMkLst>
            <pc:docMk/>
            <pc:sldMk cId="3620818289" sldId="256"/>
            <ac:spMk id="9" creationId="{AADE2698-8EAA-1954-FEC2-26BE68E66BB0}"/>
          </ac:spMkLst>
        </pc:spChg>
        <pc:spChg chg="mod">
          <ac:chgData name="Selzener M, Melissa" userId="55d1e294-65bf-4cec-9b44-b617a327c2df" providerId="ADAL" clId="{32A23C1F-C1A0-4602-AC2D-45D1DC52C01A}" dt="2025-03-05T11:46:32.157" v="111" actId="1036"/>
          <ac:spMkLst>
            <pc:docMk/>
            <pc:sldMk cId="3620818289" sldId="256"/>
            <ac:spMk id="10" creationId="{93692E41-C13C-17D0-1C0F-364F1AF64075}"/>
          </ac:spMkLst>
        </pc:spChg>
        <pc:spChg chg="mod">
          <ac:chgData name="Selzener M, Melissa" userId="55d1e294-65bf-4cec-9b44-b617a327c2df" providerId="ADAL" clId="{32A23C1F-C1A0-4602-AC2D-45D1DC52C01A}" dt="2025-03-05T11:46:47.774" v="115" actId="1036"/>
          <ac:spMkLst>
            <pc:docMk/>
            <pc:sldMk cId="3620818289" sldId="256"/>
            <ac:spMk id="11" creationId="{AF570201-308A-D776-16F1-CB5BF7709EA8}"/>
          </ac:spMkLst>
        </pc:spChg>
        <pc:spChg chg="mod">
          <ac:chgData name="Selzener M, Melissa" userId="55d1e294-65bf-4cec-9b44-b617a327c2df" providerId="ADAL" clId="{32A23C1F-C1A0-4602-AC2D-45D1DC52C01A}" dt="2025-03-05T11:46:54.191" v="117" actId="1076"/>
          <ac:spMkLst>
            <pc:docMk/>
            <pc:sldMk cId="3620818289" sldId="256"/>
            <ac:spMk id="12" creationId="{EF8C508A-BF7E-DB65-1A92-5CEB41B2A6BD}"/>
          </ac:spMkLst>
        </pc:spChg>
        <pc:spChg chg="mod">
          <ac:chgData name="Selzener M, Melissa" userId="55d1e294-65bf-4cec-9b44-b617a327c2df" providerId="ADAL" clId="{32A23C1F-C1A0-4602-AC2D-45D1DC52C01A}" dt="2025-03-05T11:46:59.122" v="118" actId="1076"/>
          <ac:spMkLst>
            <pc:docMk/>
            <pc:sldMk cId="3620818289" sldId="256"/>
            <ac:spMk id="13" creationId="{B415FAC4-92D6-D124-FC2B-50847DAF46A8}"/>
          </ac:spMkLst>
        </pc:spChg>
      </pc:sldChg>
      <pc:sldChg chg="modSp mod">
        <pc:chgData name="Selzener M, Melissa" userId="55d1e294-65bf-4cec-9b44-b617a327c2df" providerId="ADAL" clId="{32A23C1F-C1A0-4602-AC2D-45D1DC52C01A}" dt="2025-03-05T12:15:35.803" v="218" actId="20577"/>
        <pc:sldMkLst>
          <pc:docMk/>
          <pc:sldMk cId="727395277" sldId="257"/>
        </pc:sldMkLst>
        <pc:spChg chg="mod">
          <ac:chgData name="Selzener M, Melissa" userId="55d1e294-65bf-4cec-9b44-b617a327c2df" providerId="ADAL" clId="{32A23C1F-C1A0-4602-AC2D-45D1DC52C01A}" dt="2025-03-05T11:51:57.248" v="215" actId="255"/>
          <ac:spMkLst>
            <pc:docMk/>
            <pc:sldMk cId="727395277" sldId="257"/>
            <ac:spMk id="7" creationId="{21B93045-38D3-F69F-18DE-9C97FCBB0899}"/>
          </ac:spMkLst>
        </pc:spChg>
        <pc:spChg chg="mod">
          <ac:chgData name="Selzener M, Melissa" userId="55d1e294-65bf-4cec-9b44-b617a327c2df" providerId="ADAL" clId="{32A23C1F-C1A0-4602-AC2D-45D1DC52C01A}" dt="2025-03-05T11:48:13.831" v="143" actId="1076"/>
          <ac:spMkLst>
            <pc:docMk/>
            <pc:sldMk cId="727395277" sldId="257"/>
            <ac:spMk id="8" creationId="{F660545D-406D-A5E3-1933-17CBBB32FE27}"/>
          </ac:spMkLst>
        </pc:spChg>
        <pc:spChg chg="mod">
          <ac:chgData name="Selzener M, Melissa" userId="55d1e294-65bf-4cec-9b44-b617a327c2df" providerId="ADAL" clId="{32A23C1F-C1A0-4602-AC2D-45D1DC52C01A}" dt="2025-03-05T12:15:35.803" v="218" actId="20577"/>
          <ac:spMkLst>
            <pc:docMk/>
            <pc:sldMk cId="727395277" sldId="257"/>
            <ac:spMk id="9" creationId="{2624F76C-92D6-BF80-62A3-20EDC3EC941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05/03/2025</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2805760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05/03/2025</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923645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05/03/2025</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083310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05/03/2025</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2366826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F9290C-AE75-466B-B60F-3CCADFCA9F2D}" type="datetimeFigureOut">
              <a:rPr lang="en-NL" smtClean="0"/>
              <a:t>05/03/2025</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483377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FF9290C-AE75-466B-B60F-3CCADFCA9F2D}" type="datetimeFigureOut">
              <a:rPr lang="en-NL" smtClean="0"/>
              <a:t>05/03/2025</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602412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FF9290C-AE75-466B-B60F-3CCADFCA9F2D}" type="datetimeFigureOut">
              <a:rPr lang="en-NL" smtClean="0"/>
              <a:t>05/03/2025</a:t>
            </a:fld>
            <a:endParaRPr lang="en-NL"/>
          </a:p>
        </p:txBody>
      </p:sp>
      <p:sp>
        <p:nvSpPr>
          <p:cNvPr id="8" name="Footer Placeholder 7"/>
          <p:cNvSpPr>
            <a:spLocks noGrp="1"/>
          </p:cNvSpPr>
          <p:nvPr>
            <p:ph type="ftr" sz="quarter" idx="11"/>
          </p:nvPr>
        </p:nvSpPr>
        <p:spPr/>
        <p:txBody>
          <a:bodyPr/>
          <a:lstStyle/>
          <a:p>
            <a:endParaRPr lang="en-NL"/>
          </a:p>
        </p:txBody>
      </p:sp>
      <p:sp>
        <p:nvSpPr>
          <p:cNvPr id="9" name="Slide Number Placeholder 8"/>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964180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FF9290C-AE75-466B-B60F-3CCADFCA9F2D}" type="datetimeFigureOut">
              <a:rPr lang="en-NL" smtClean="0"/>
              <a:t>05/03/2025</a:t>
            </a:fld>
            <a:endParaRPr lang="en-NL"/>
          </a:p>
        </p:txBody>
      </p:sp>
      <p:sp>
        <p:nvSpPr>
          <p:cNvPr id="4" name="Footer Placeholder 3"/>
          <p:cNvSpPr>
            <a:spLocks noGrp="1"/>
          </p:cNvSpPr>
          <p:nvPr>
            <p:ph type="ftr" sz="quarter" idx="11"/>
          </p:nvPr>
        </p:nvSpPr>
        <p:spPr/>
        <p:txBody>
          <a:bodyPr/>
          <a:lstStyle/>
          <a:p>
            <a:endParaRPr lang="en-NL"/>
          </a:p>
        </p:txBody>
      </p:sp>
      <p:sp>
        <p:nvSpPr>
          <p:cNvPr id="5" name="Slide Number Placeholder 4"/>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286978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F9290C-AE75-466B-B60F-3CCADFCA9F2D}" type="datetimeFigureOut">
              <a:rPr lang="en-NL" smtClean="0"/>
              <a:t>05/03/2025</a:t>
            </a:fld>
            <a:endParaRPr lang="en-NL"/>
          </a:p>
        </p:txBody>
      </p:sp>
      <p:sp>
        <p:nvSpPr>
          <p:cNvPr id="3" name="Footer Placeholder 2"/>
          <p:cNvSpPr>
            <a:spLocks noGrp="1"/>
          </p:cNvSpPr>
          <p:nvPr>
            <p:ph type="ftr" sz="quarter" idx="11"/>
          </p:nvPr>
        </p:nvSpPr>
        <p:spPr/>
        <p:txBody>
          <a:bodyPr/>
          <a:lstStyle/>
          <a:p>
            <a:endParaRPr lang="en-NL"/>
          </a:p>
        </p:txBody>
      </p:sp>
      <p:sp>
        <p:nvSpPr>
          <p:cNvPr id="4" name="Slide Number Placeholder 3"/>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2830376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FF9290C-AE75-466B-B60F-3CCADFCA9F2D}" type="datetimeFigureOut">
              <a:rPr lang="en-NL" smtClean="0"/>
              <a:t>05/03/2025</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2581280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FF9290C-AE75-466B-B60F-3CCADFCA9F2D}" type="datetimeFigureOut">
              <a:rPr lang="en-NL" smtClean="0"/>
              <a:t>05/03/2025</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022123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FF9290C-AE75-466B-B60F-3CCADFCA9F2D}" type="datetimeFigureOut">
              <a:rPr lang="en-NL" smtClean="0"/>
              <a:t>05/03/2025</a:t>
            </a:fld>
            <a:endParaRPr lang="en-NL"/>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NL"/>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044376FA-5E2D-41D0-B835-A5E30927B6D4}" type="slidenum">
              <a:rPr lang="en-NL" smtClean="0"/>
              <a:t>‹#›</a:t>
            </a:fld>
            <a:endParaRPr lang="en-NL"/>
          </a:p>
        </p:txBody>
      </p:sp>
    </p:spTree>
    <p:extLst>
      <p:ext uri="{BB962C8B-B14F-4D97-AF65-F5344CB8AC3E}">
        <p14:creationId xmlns:p14="http://schemas.microsoft.com/office/powerpoint/2010/main" val="1441348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09B60CB4-DD0F-F40D-B645-267CCE209FB2}"/>
              </a:ext>
            </a:extLst>
          </p:cNvPr>
          <p:cNvSpPr/>
          <p:nvPr/>
        </p:nvSpPr>
        <p:spPr>
          <a:xfrm>
            <a:off x="3500132" y="14698"/>
            <a:ext cx="3263189" cy="4840709"/>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7" name="TextBox 6">
            <a:extLst>
              <a:ext uri="{FF2B5EF4-FFF2-40B4-BE49-F238E27FC236}">
                <a16:creationId xmlns:a16="http://schemas.microsoft.com/office/drawing/2014/main" id="{B683516C-724D-021E-B36E-E675032AB3D1}"/>
              </a:ext>
            </a:extLst>
          </p:cNvPr>
          <p:cNvSpPr txBox="1"/>
          <p:nvPr/>
        </p:nvSpPr>
        <p:spPr>
          <a:xfrm>
            <a:off x="3634801" y="103661"/>
            <a:ext cx="2992995" cy="4324261"/>
          </a:xfrm>
          <a:prstGeom prst="rect">
            <a:avLst/>
          </a:prstGeom>
          <a:noFill/>
        </p:spPr>
        <p:txBody>
          <a:bodyPr wrap="square" rtlCol="0">
            <a:spAutoFit/>
          </a:bodyPr>
          <a:lstStyle/>
          <a:p>
            <a:pPr algn="ctr"/>
            <a:r>
              <a:rPr lang="en-US" b="1" dirty="0">
                <a:solidFill>
                  <a:schemeClr val="bg1"/>
                </a:solidFill>
              </a:rPr>
              <a:t>Assessment</a:t>
            </a:r>
          </a:p>
          <a:p>
            <a:pPr algn="ctr"/>
            <a:endParaRPr lang="en-US" sz="500" dirty="0">
              <a:solidFill>
                <a:schemeClr val="bg1"/>
              </a:solidFill>
            </a:endParaRPr>
          </a:p>
          <a:p>
            <a:pPr algn="l"/>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Digital technologies can enhance existing assessment strategies and give rise to new and better assessment methods. Additionally, by </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analysing</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the wealth of (digital) data available on individual student’s   (inter-)actions, teachers can offer more targeted feedback and support.</a:t>
            </a:r>
          </a:p>
          <a:p>
            <a:pPr algn="l"/>
            <a:endParaRPr lang="en-GB" sz="5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Using digital technologies for formative and summative assessment</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G</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enerating and interpreting digital evidence of learner activity and progress</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Using digital technologies to provide targeted and timely feedback</a:t>
            </a:r>
            <a:endPar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4A0D659B-4656-C719-611B-035B23FAC381}"/>
              </a:ext>
            </a:extLst>
          </p:cNvPr>
          <p:cNvSpPr/>
          <p:nvPr/>
        </p:nvSpPr>
        <p:spPr>
          <a:xfrm>
            <a:off x="104580" y="14698"/>
            <a:ext cx="3324420" cy="4840709"/>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9" name="TextBox 8">
            <a:extLst>
              <a:ext uri="{FF2B5EF4-FFF2-40B4-BE49-F238E27FC236}">
                <a16:creationId xmlns:a16="http://schemas.microsoft.com/office/drawing/2014/main" id="{AADE2698-8EAA-1954-FEC2-26BE68E66BB0}"/>
              </a:ext>
            </a:extLst>
          </p:cNvPr>
          <p:cNvSpPr txBox="1"/>
          <p:nvPr/>
        </p:nvSpPr>
        <p:spPr>
          <a:xfrm>
            <a:off x="215688" y="103661"/>
            <a:ext cx="3049156" cy="4765495"/>
          </a:xfrm>
          <a:prstGeom prst="rect">
            <a:avLst/>
          </a:prstGeom>
          <a:noFill/>
        </p:spPr>
        <p:txBody>
          <a:bodyPr wrap="square" lIns="91440" tIns="45720" rIns="91440" bIns="45720" rtlCol="0" anchor="t">
            <a:spAutoFit/>
          </a:bodyPr>
          <a:lstStyle/>
          <a:p>
            <a:pPr algn="ctr"/>
            <a:r>
              <a:rPr lang="en-US" b="1" dirty="0">
                <a:solidFill>
                  <a:schemeClr val="bg1"/>
                </a:solidFill>
              </a:rPr>
              <a:t>Teaching and Learning</a:t>
            </a:r>
          </a:p>
          <a:p>
            <a:pPr algn="ctr"/>
            <a:endParaRPr lang="en-US" sz="500" dirty="0">
              <a:solidFill>
                <a:schemeClr val="bg1"/>
              </a:solidFill>
            </a:endParaRPr>
          </a:p>
          <a:p>
            <a:pPr algn="l"/>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The most fundamental competence of the whole </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DigCompEdu</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framework is to design, plan and implement the use of digital technologies in the different stages of the teaching and learning process. However, when doing this, the aim must be to shift the focus of the lesson from teacher-led to student-</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centred</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processes. </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identify and select digital resources for learning.</a:t>
            </a:r>
          </a:p>
          <a:p>
            <a:pPr algn="l"/>
            <a:endParaRPr lang="en-GB" sz="5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Implementing digital devices and resources in teaching</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sing digital technologies to interact with learners individually and collectively</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Using digital technologies to foster enhance learner collaboration</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Using digital technologies to support self-regulated learning</a:t>
            </a:r>
            <a:endPar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93692E41-C13C-17D0-1C0F-364F1AF64075}"/>
              </a:ext>
            </a:extLst>
          </p:cNvPr>
          <p:cNvSpPr/>
          <p:nvPr/>
        </p:nvSpPr>
        <p:spPr>
          <a:xfrm>
            <a:off x="104580" y="4956589"/>
            <a:ext cx="3324420" cy="484070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1" name="TextBox 10">
            <a:extLst>
              <a:ext uri="{FF2B5EF4-FFF2-40B4-BE49-F238E27FC236}">
                <a16:creationId xmlns:a16="http://schemas.microsoft.com/office/drawing/2014/main" id="{AF570201-308A-D776-16F1-CB5BF7709EA8}"/>
              </a:ext>
            </a:extLst>
          </p:cNvPr>
          <p:cNvSpPr txBox="1"/>
          <p:nvPr/>
        </p:nvSpPr>
        <p:spPr>
          <a:xfrm>
            <a:off x="310654" y="5083072"/>
            <a:ext cx="3049156" cy="4755148"/>
          </a:xfrm>
          <a:prstGeom prst="rect">
            <a:avLst/>
          </a:prstGeom>
          <a:noFill/>
        </p:spPr>
        <p:txBody>
          <a:bodyPr wrap="square" rtlCol="0">
            <a:spAutoFit/>
          </a:bodyPr>
          <a:lstStyle/>
          <a:p>
            <a:pPr algn="ctr"/>
            <a:r>
              <a:rPr lang="en-US" b="1" dirty="0">
                <a:solidFill>
                  <a:schemeClr val="bg1"/>
                </a:solidFill>
              </a:rPr>
              <a:t>Professional Engagement</a:t>
            </a:r>
          </a:p>
          <a:p>
            <a:pPr algn="ctr"/>
            <a:endParaRPr lang="en-US" sz="500" dirty="0">
              <a:solidFill>
                <a:schemeClr val="bg1"/>
              </a:solidFill>
            </a:endParaRPr>
          </a:p>
          <a:p>
            <a:pPr algn="l"/>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Teachers' digital competence is expressed in their ability to use digital technologies not only to enhance teaching, but also for their professional interactions with colleagues, students, parents and other interested parties.</a:t>
            </a:r>
          </a:p>
          <a:p>
            <a:pPr algn="l"/>
            <a:endParaRPr lang="en-US" sz="5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sing digital technologies to enhance organisational communication with learners, parents, and third parties</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sing digital technologies to </a:t>
            </a: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engage in collaboration with other educators</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Reflecting individually</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and collectively on digital pedagogical practice</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Using digital resources for continuous professional development</a:t>
            </a:r>
            <a:endParaRPr lang="en-NL" sz="1600" dirty="0">
              <a:solidFill>
                <a:schemeClr val="bg1"/>
              </a:solidFill>
            </a:endParaRPr>
          </a:p>
        </p:txBody>
      </p:sp>
      <p:sp>
        <p:nvSpPr>
          <p:cNvPr id="12" name="Rectangle: Rounded Corners 11">
            <a:extLst>
              <a:ext uri="{FF2B5EF4-FFF2-40B4-BE49-F238E27FC236}">
                <a16:creationId xmlns:a16="http://schemas.microsoft.com/office/drawing/2014/main" id="{EF8C508A-BF7E-DB65-1A92-5CEB41B2A6BD}"/>
              </a:ext>
            </a:extLst>
          </p:cNvPr>
          <p:cNvSpPr/>
          <p:nvPr/>
        </p:nvSpPr>
        <p:spPr>
          <a:xfrm>
            <a:off x="3500132" y="4953000"/>
            <a:ext cx="3321121" cy="4840709"/>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3" name="TextBox 12">
            <a:extLst>
              <a:ext uri="{FF2B5EF4-FFF2-40B4-BE49-F238E27FC236}">
                <a16:creationId xmlns:a16="http://schemas.microsoft.com/office/drawing/2014/main" id="{B415FAC4-92D6-D124-FC2B-50847DAF46A8}"/>
              </a:ext>
            </a:extLst>
          </p:cNvPr>
          <p:cNvSpPr txBox="1"/>
          <p:nvPr/>
        </p:nvSpPr>
        <p:spPr>
          <a:xfrm>
            <a:off x="3637627" y="5083072"/>
            <a:ext cx="3046130" cy="4431983"/>
          </a:xfrm>
          <a:prstGeom prst="rect">
            <a:avLst/>
          </a:prstGeom>
          <a:noFill/>
        </p:spPr>
        <p:txBody>
          <a:bodyPr wrap="square" rtlCol="0">
            <a:spAutoFit/>
          </a:bodyPr>
          <a:lstStyle/>
          <a:p>
            <a:pPr algn="ctr"/>
            <a:r>
              <a:rPr lang="en-US" b="1" dirty="0">
                <a:solidFill>
                  <a:schemeClr val="bg1"/>
                </a:solidFill>
              </a:rPr>
              <a:t>Digital Resources</a:t>
            </a:r>
          </a:p>
          <a:p>
            <a:pPr algn="ctr"/>
            <a:endParaRPr lang="en-US" sz="500" dirty="0">
              <a:solidFill>
                <a:schemeClr val="bg1"/>
              </a:solidFill>
            </a:endParaRPr>
          </a:p>
          <a:p>
            <a:pPr algn="l"/>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One of the key competences any teacher needs to develop is to identify good educational resources, and to modify, create and share digital resources that fit their learning objectives, student group and teaching style. At the same time</a:t>
            </a:r>
            <a:r>
              <a:rPr lang="en-US" sz="1400" dirty="0">
                <a:solidFill>
                  <a:schemeClr val="bg1"/>
                </a:solidFill>
                <a:latin typeface="Calibri" panose="020F0502020204030204" pitchFamily="34" charset="0"/>
                <a:ea typeface="Calibri" panose="020F0502020204030204" pitchFamily="34" charset="0"/>
                <a:cs typeface="Arial" panose="020B0604020202020204" pitchFamily="34" charset="0"/>
              </a:rPr>
              <a:t>,</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they need to be aware of how to responsibly use and manage digital content, respecting copyright rules and protecting personal data.</a:t>
            </a:r>
          </a:p>
          <a:p>
            <a:pPr algn="l"/>
            <a:endParaRPr lang="en-US" sz="5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I</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dentifying and selecting digital resources for learning</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(Co-)Creating and modifying digital educational resources</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M</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anaging</a:t>
            </a: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 </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protecting, and sharing digital resources</a:t>
            </a:r>
          </a:p>
          <a:p>
            <a:pPr algn="l"/>
            <a:endParaRPr lang="en-GB" sz="1600" dirty="0">
              <a:solidFill>
                <a:schemeClr val="bg1"/>
              </a:solidFill>
            </a:endParaRPr>
          </a:p>
        </p:txBody>
      </p:sp>
    </p:spTree>
    <p:extLst>
      <p:ext uri="{BB962C8B-B14F-4D97-AF65-F5344CB8AC3E}">
        <p14:creationId xmlns:p14="http://schemas.microsoft.com/office/powerpoint/2010/main" val="3620818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3A3C80DE-4160-1F8D-9624-5B1E5537AC2A}"/>
              </a:ext>
            </a:extLst>
          </p:cNvPr>
          <p:cNvSpPr/>
          <p:nvPr/>
        </p:nvSpPr>
        <p:spPr>
          <a:xfrm>
            <a:off x="104580" y="52191"/>
            <a:ext cx="3321121" cy="4840709"/>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7" name="TextBox 6">
            <a:extLst>
              <a:ext uri="{FF2B5EF4-FFF2-40B4-BE49-F238E27FC236}">
                <a16:creationId xmlns:a16="http://schemas.microsoft.com/office/drawing/2014/main" id="{21B93045-38D3-F69F-18DE-9C97FCBB0899}"/>
              </a:ext>
            </a:extLst>
          </p:cNvPr>
          <p:cNvSpPr txBox="1"/>
          <p:nvPr/>
        </p:nvSpPr>
        <p:spPr>
          <a:xfrm>
            <a:off x="242075" y="189977"/>
            <a:ext cx="3046130" cy="4739759"/>
          </a:xfrm>
          <a:prstGeom prst="rect">
            <a:avLst/>
          </a:prstGeom>
          <a:noFill/>
        </p:spPr>
        <p:txBody>
          <a:bodyPr wrap="square" lIns="91440" tIns="45720" rIns="91440" bIns="45720" rtlCol="0" anchor="t">
            <a:spAutoFit/>
          </a:bodyPr>
          <a:lstStyle/>
          <a:p>
            <a:pPr algn="ctr"/>
            <a:r>
              <a:rPr lang="en-US" b="1" dirty="0">
                <a:solidFill>
                  <a:schemeClr val="bg1"/>
                </a:solidFill>
              </a:rPr>
              <a:t>Empowering Learners</a:t>
            </a:r>
          </a:p>
          <a:p>
            <a:pPr algn="ctr"/>
            <a:endParaRPr lang="en-US" sz="500" dirty="0">
              <a:solidFill>
                <a:schemeClr val="bg1"/>
              </a:solidFill>
            </a:endParaRPr>
          </a:p>
          <a:p>
            <a:r>
              <a:rPr lang="en-US" sz="1400" dirty="0">
                <a:solidFill>
                  <a:schemeClr val="bg1"/>
                </a:solidFill>
                <a:latin typeface="Calibri"/>
                <a:ea typeface="Calibri" panose="020F0502020204030204" pitchFamily="34" charset="0"/>
                <a:cs typeface="Arial"/>
              </a:rPr>
              <a:t>D</a:t>
            </a:r>
            <a:r>
              <a:rPr lang="en-US" sz="1400" dirty="0">
                <a:solidFill>
                  <a:schemeClr val="bg1"/>
                </a:solidFill>
                <a:effectLst/>
                <a:latin typeface="Calibri"/>
                <a:ea typeface="Calibri" panose="020F0502020204030204" pitchFamily="34" charset="0"/>
                <a:cs typeface="Arial"/>
              </a:rPr>
              <a:t>igital technologies in education have the potential to boost the active involvement of students in the learning process and their ownership of it.</a:t>
            </a:r>
            <a:r>
              <a:rPr lang="en-US" sz="1400" dirty="0">
                <a:solidFill>
                  <a:schemeClr val="bg1"/>
                </a:solidFill>
                <a:latin typeface="Calibri"/>
                <a:ea typeface="Calibri" panose="020F0502020204030204" pitchFamily="34" charset="0"/>
                <a:cs typeface="Arial"/>
              </a:rPr>
              <a:t> </a:t>
            </a:r>
            <a:r>
              <a:rPr lang="en-US" sz="1400" dirty="0">
                <a:solidFill>
                  <a:schemeClr val="bg1"/>
                </a:solidFill>
                <a:effectLst/>
                <a:latin typeface="Calibri"/>
                <a:ea typeface="Calibri" panose="020F0502020204030204" pitchFamily="34" charset="0"/>
                <a:cs typeface="Arial"/>
              </a:rPr>
              <a:t>They can also be used to offer learning activities adapted to the individual student's level of competence, interests and learning needs. Care must be taken not to exacerbate existing inequalities (e</a:t>
            </a:r>
            <a:r>
              <a:rPr lang="en-US" sz="1400" dirty="0">
                <a:solidFill>
                  <a:schemeClr val="bg1"/>
                </a:solidFill>
                <a:latin typeface="Calibri"/>
                <a:ea typeface="Calibri" panose="020F0502020204030204" pitchFamily="34" charset="0"/>
                <a:cs typeface="Arial"/>
              </a:rPr>
              <a:t>.g.,</a:t>
            </a:r>
            <a:r>
              <a:rPr lang="en-US" sz="1400" dirty="0">
                <a:solidFill>
                  <a:schemeClr val="bg1"/>
                </a:solidFill>
                <a:effectLst/>
                <a:latin typeface="Calibri"/>
                <a:ea typeface="Calibri" panose="020F0502020204030204" pitchFamily="34" charset="0"/>
                <a:cs typeface="Arial"/>
              </a:rPr>
              <a:t> access to digital technologies) and to ensure accessibility for all students, including those with special learning needs.</a:t>
            </a:r>
          </a:p>
          <a:p>
            <a:endParaRPr lang="en-US" sz="500" dirty="0">
              <a:solidFill>
                <a:schemeClr val="bg1"/>
              </a:solidFill>
              <a:effectLst/>
              <a:latin typeface="Calibri"/>
              <a:ea typeface="Calibri" panose="020F0502020204030204" pitchFamily="34" charset="0"/>
              <a:cs typeface="Arial"/>
            </a:endParaRPr>
          </a:p>
          <a:p>
            <a:pPr marL="285750" indent="-285750">
              <a:buFont typeface="Arial" panose="020B0604020202020204" pitchFamily="34" charset="0"/>
              <a:buChar char="•"/>
            </a:pPr>
            <a:r>
              <a:rPr lang="en-GB" sz="1300" dirty="0">
                <a:solidFill>
                  <a:schemeClr val="bg1"/>
                </a:solidFill>
                <a:ea typeface="Calibri" panose="020F0502020204030204" pitchFamily="34" charset="0"/>
                <a:cs typeface="Arial"/>
              </a:rPr>
              <a:t>Ensuring accessibility to learning resources/activities for all learners</a:t>
            </a:r>
          </a:p>
          <a:p>
            <a:pPr marL="285750" indent="-285750">
              <a:buFont typeface="Arial" panose="020B0604020202020204" pitchFamily="34" charset="0"/>
              <a:buChar char="•"/>
            </a:pPr>
            <a:r>
              <a:rPr lang="en-GB" sz="1300" dirty="0">
                <a:solidFill>
                  <a:schemeClr val="bg1"/>
                </a:solidFill>
                <a:ea typeface="Calibri" panose="020F0502020204030204" pitchFamily="34" charset="0"/>
                <a:cs typeface="Arial"/>
              </a:rPr>
              <a:t>Using digital technologies to address learners' diverse learning needs</a:t>
            </a:r>
          </a:p>
          <a:p>
            <a:pPr marL="285750" indent="-285750">
              <a:buFont typeface="Arial" panose="020B0604020202020204" pitchFamily="34" charset="0"/>
              <a:buChar char="•"/>
            </a:pPr>
            <a:r>
              <a:rPr lang="en-GB" sz="1300" dirty="0">
                <a:solidFill>
                  <a:schemeClr val="bg1"/>
                </a:solidFill>
                <a:ea typeface="Calibri" panose="020F0502020204030204" pitchFamily="34" charset="0"/>
                <a:cs typeface="Arial"/>
              </a:rPr>
              <a:t>Actively and creatively engaging learners through digital technologies </a:t>
            </a:r>
            <a:endParaRPr lang="en-GB" sz="1300" dirty="0">
              <a:solidFill>
                <a:schemeClr val="bg1"/>
              </a:solidFill>
              <a:ea typeface="Calibri" panose="020F0502020204030204" pitchFamily="34" charset="0"/>
              <a:cs typeface="Arial" panose="020B0604020202020204" pitchFamily="34" charset="0"/>
            </a:endParaRPr>
          </a:p>
          <a:p>
            <a:pPr algn="l"/>
            <a:endParaRPr lang="en-GB" sz="500" dirty="0">
              <a:solidFill>
                <a:schemeClr val="bg1"/>
              </a:solidFill>
              <a:latin typeface="Calibri"/>
              <a:ea typeface="Calibri" panose="020F0502020204030204" pitchFamily="34" charset="0"/>
              <a:cs typeface="Arial"/>
            </a:endParaRPr>
          </a:p>
        </p:txBody>
      </p:sp>
      <p:sp>
        <p:nvSpPr>
          <p:cNvPr id="8" name="Rectangle: Rounded Corners 7">
            <a:extLst>
              <a:ext uri="{FF2B5EF4-FFF2-40B4-BE49-F238E27FC236}">
                <a16:creationId xmlns:a16="http://schemas.microsoft.com/office/drawing/2014/main" id="{F660545D-406D-A5E3-1933-17CBBB32FE27}"/>
              </a:ext>
            </a:extLst>
          </p:cNvPr>
          <p:cNvSpPr/>
          <p:nvPr/>
        </p:nvSpPr>
        <p:spPr>
          <a:xfrm>
            <a:off x="3472284" y="52191"/>
            <a:ext cx="3321121" cy="4840709"/>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9" name="TextBox 8">
            <a:extLst>
              <a:ext uri="{FF2B5EF4-FFF2-40B4-BE49-F238E27FC236}">
                <a16:creationId xmlns:a16="http://schemas.microsoft.com/office/drawing/2014/main" id="{2624F76C-92D6-BF80-62A3-20EDC3EC9413}"/>
              </a:ext>
            </a:extLst>
          </p:cNvPr>
          <p:cNvSpPr txBox="1"/>
          <p:nvPr/>
        </p:nvSpPr>
        <p:spPr>
          <a:xfrm>
            <a:off x="3707291" y="189977"/>
            <a:ext cx="3046129" cy="2739211"/>
          </a:xfrm>
          <a:prstGeom prst="rect">
            <a:avLst/>
          </a:prstGeom>
          <a:noFill/>
        </p:spPr>
        <p:txBody>
          <a:bodyPr wrap="square" rtlCol="0">
            <a:spAutoFit/>
          </a:bodyPr>
          <a:lstStyle/>
          <a:p>
            <a:pPr algn="ctr"/>
            <a:r>
              <a:rPr lang="en-US" b="1" dirty="0">
                <a:solidFill>
                  <a:schemeClr val="bg1"/>
                </a:solidFill>
              </a:rPr>
              <a:t>Facilitating Learners'</a:t>
            </a:r>
            <a:br>
              <a:rPr lang="en-US" b="1" dirty="0">
                <a:solidFill>
                  <a:schemeClr val="bg1"/>
                </a:solidFill>
              </a:rPr>
            </a:br>
            <a:r>
              <a:rPr lang="en-US" b="1">
                <a:solidFill>
                  <a:schemeClr val="bg1"/>
                </a:solidFill>
              </a:rPr>
              <a:t>Digital Competences</a:t>
            </a:r>
            <a:endParaRPr lang="en-US" b="1" dirty="0">
              <a:solidFill>
                <a:schemeClr val="bg1"/>
              </a:solidFill>
            </a:endParaRPr>
          </a:p>
          <a:p>
            <a:pPr algn="ctr"/>
            <a:endParaRPr lang="en-US" sz="500" dirty="0">
              <a:solidFill>
                <a:schemeClr val="bg1"/>
              </a:solidFill>
            </a:endParaRPr>
          </a:p>
          <a:p>
            <a:pPr algn="l"/>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The ability to facilitate the development of students' digital competence.</a:t>
            </a:r>
            <a:endPar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endParaRPr lang="en-GB" sz="5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Information and media literacy</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D</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igital com</a:t>
            </a: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munication and collaboration</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D</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igital content creation</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Responsible use</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D</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igital problem-solving</a:t>
            </a:r>
            <a:endParaRPr lang="en-GB"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273952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7d5dab4-351c-4418-8d20-7a9926cf5d35" xsi:nil="true"/>
    <lcf76f155ced4ddcb4097134ff3c332f xmlns="c0d527f5-fd66-493a-83eb-71cc2cc8e49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A7E6E39F34ED9478294DCF703777E1E" ma:contentTypeVersion="15" ma:contentTypeDescription="Create a new document." ma:contentTypeScope="" ma:versionID="f41dd54765258e10d7541ef7a332abb2">
  <xsd:schema xmlns:xsd="http://www.w3.org/2001/XMLSchema" xmlns:xs="http://www.w3.org/2001/XMLSchema" xmlns:p="http://schemas.microsoft.com/office/2006/metadata/properties" xmlns:ns2="c0d527f5-fd66-493a-83eb-71cc2cc8e496" xmlns:ns3="97d5dab4-351c-4418-8d20-7a9926cf5d35" targetNamespace="http://schemas.microsoft.com/office/2006/metadata/properties" ma:root="true" ma:fieldsID="47f33f8d39c420199064a65f6503eca1" ns2:_="" ns3:_="">
    <xsd:import namespace="c0d527f5-fd66-493a-83eb-71cc2cc8e496"/>
    <xsd:import namespace="97d5dab4-351c-4418-8d20-7a9926cf5d35"/>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d527f5-fd66-493a-83eb-71cc2cc8e4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7d5dab4-351c-4418-8d20-7a9926cf5d35"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bc745ae4-b254-42e8-a07d-541d0a992981}" ma:internalName="TaxCatchAll" ma:showField="CatchAllData" ma:web="97d5dab4-351c-4418-8d20-7a9926cf5d35">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26922A-B202-415B-B4E7-9757B009DE07}">
  <ds:schemaRefs>
    <ds:schemaRef ds:uri="http://schemas.microsoft.com/office/2006/metadata/properties"/>
    <ds:schemaRef ds:uri="c0d527f5-fd66-493a-83eb-71cc2cc8e49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97d5dab4-351c-4418-8d20-7a9926cf5d35"/>
    <ds:schemaRef ds:uri="http://www.w3.org/XML/1998/namespace"/>
    <ds:schemaRef ds:uri="http://purl.org/dc/dcmitype/"/>
    <ds:schemaRef ds:uri="http://purl.org/dc/terms/"/>
  </ds:schemaRefs>
</ds:datastoreItem>
</file>

<file path=customXml/itemProps2.xml><?xml version="1.0" encoding="utf-8"?>
<ds:datastoreItem xmlns:ds="http://schemas.openxmlformats.org/officeDocument/2006/customXml" ds:itemID="{6240D732-4A80-4222-87A1-46712CE7C5E1}">
  <ds:schemaRefs>
    <ds:schemaRef ds:uri="http://schemas.microsoft.com/sharepoint/v3/contenttype/forms"/>
  </ds:schemaRefs>
</ds:datastoreItem>
</file>

<file path=customXml/itemProps3.xml><?xml version="1.0" encoding="utf-8"?>
<ds:datastoreItem xmlns:ds="http://schemas.openxmlformats.org/officeDocument/2006/customXml" ds:itemID="{551E8B7D-C532-4B96-93B9-FE842C8EEBB4}"/>
</file>

<file path=docProps/app.xml><?xml version="1.0" encoding="utf-8"?>
<Properties xmlns="http://schemas.openxmlformats.org/officeDocument/2006/extended-properties" xmlns:vt="http://schemas.openxmlformats.org/officeDocument/2006/docPropsVTypes">
  <Template>Office Theme</Template>
  <TotalTime>475</TotalTime>
  <Words>486</Words>
  <Application>Microsoft Office PowerPoint</Application>
  <PresentationFormat>A4 Paper (210x297 mm)</PresentationFormat>
  <Paragraphs>46</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Shenderov EA, Eugene</dc:creator>
  <cp:lastModifiedBy>Selzener M, Melissa</cp:lastModifiedBy>
  <cp:revision>7</cp:revision>
  <dcterms:created xsi:type="dcterms:W3CDTF">2023-03-08T08:34:22Z</dcterms:created>
  <dcterms:modified xsi:type="dcterms:W3CDTF">2025-03-05T12:15:46Z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0x0101000A7E6E39F34ED9478294DCF703777E1E</vt:lpwstr>
  </property>
  <property fmtid="{D5CDD505-2E9C-101B-9397-08002B2CF9AE}" pid="3" name="MediaServiceImageTags">
    <vt:lpwstr/>
  </property>
</Properties>
</file>